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HK Modular" charset="1" panose="00000800000000000000"/>
      <p:regular r:id="rId17"/>
    </p:embeddedFont>
    <p:embeddedFont>
      <p:font typeface="Gruppo" charset="1" panose="02000604060000020004"/>
      <p:regular r:id="rId18"/>
    </p:embeddedFont>
    <p:embeddedFont>
      <p:font typeface="Perandory Condensed" charset="1" panose="00000000000000000000"/>
      <p:regular r:id="rId19"/>
    </p:embeddedFont>
    <p:embeddedFont>
      <p:font typeface="Symphony Bold" charset="1" panose="00000000000000000000"/>
      <p:regular r:id="rId20"/>
    </p:embeddedFont>
    <p:embeddedFont>
      <p:font typeface="Raleway Light" charset="1" panose="00000000000000000000"/>
      <p:regular r:id="rId21"/>
    </p:embeddedFont>
    <p:embeddedFont>
      <p:font typeface="Raleway Bold" charset="1" panose="00000000000000000000"/>
      <p:regular r:id="rId22"/>
    </p:embeddedFont>
    <p:embeddedFont>
      <p:font typeface="Raleway" charset="1" panose="000000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jpeg>
</file>

<file path=ppt/media/image13.jpe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png>
</file>

<file path=ppt/media/image24.svg>
</file>

<file path=ppt/media/image25.png>
</file>

<file path=ppt/media/image26.svg>
</file>

<file path=ppt/media/image27.gif>
</file>

<file path=ppt/media/image28.png>
</file>

<file path=ppt/media/image29.svg>
</file>

<file path=ppt/media/image3.png>
</file>

<file path=ppt/media/image30.png>
</file>

<file path=ppt/media/image31.svg>
</file>

<file path=ppt/media/image32.jpeg>
</file>

<file path=ppt/media/image33.jpeg>
</file>

<file path=ppt/media/image34.gif>
</file>

<file path=ppt/media/image4.svg>
</file>

<file path=ppt/media/image5.png>
</file>

<file path=ppt/media/image6.sv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33.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34.gif"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11" Target="../media/image12.jpeg" Type="http://schemas.openxmlformats.org/officeDocument/2006/relationships/image"/><Relationship Id="rId2" Target="../media/image9.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1.png" Type="http://schemas.openxmlformats.org/officeDocument/2006/relationships/image"/><Relationship Id="rId6" Target="../media/image2.svg" Type="http://schemas.openxmlformats.org/officeDocument/2006/relationships/image"/><Relationship Id="rId7" Target="../media/image3.png" Type="http://schemas.openxmlformats.org/officeDocument/2006/relationships/image"/><Relationship Id="rId8" Target="../media/image4.svg" Type="http://schemas.openxmlformats.org/officeDocument/2006/relationships/image"/><Relationship Id="rId9" Target="../media/image1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6.png" Type="http://schemas.openxmlformats.org/officeDocument/2006/relationships/image"/><Relationship Id="rId11" Target="../media/image17.svg" Type="http://schemas.openxmlformats.org/officeDocument/2006/relationships/image"/><Relationship Id="rId12" Target="../media/image18.png" Type="http://schemas.openxmlformats.org/officeDocument/2006/relationships/image"/><Relationship Id="rId13" Target="../media/image19.sv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4.png" Type="http://schemas.openxmlformats.org/officeDocument/2006/relationships/image"/><Relationship Id="rId9" Target="../media/image1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11" Target="../media/image23.png" Type="http://schemas.openxmlformats.org/officeDocument/2006/relationships/image"/><Relationship Id="rId12" Target="../media/image24.sv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20.png" Type="http://schemas.openxmlformats.org/officeDocument/2006/relationships/image"/><Relationship Id="rId9" Target="../media/image21.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11" Target="../media/image27.gif" Type="http://schemas.openxmlformats.org/officeDocument/2006/relationships/image"/><Relationship Id="rId12" Target="../media/image28.png" Type="http://schemas.openxmlformats.org/officeDocument/2006/relationships/image"/><Relationship Id="rId13" Target="../media/image29.sv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25.png" Type="http://schemas.openxmlformats.org/officeDocument/2006/relationships/image"/><Relationship Id="rId9" Target="../media/image2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2.jpe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30.png" Type="http://schemas.openxmlformats.org/officeDocument/2006/relationships/image"/><Relationship Id="rId9" Target="../media/image31.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20.png" Type="http://schemas.openxmlformats.org/officeDocument/2006/relationships/image"/><Relationship Id="rId9" Target="../media/image21.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25.png" Type="http://schemas.openxmlformats.org/officeDocument/2006/relationships/image"/><Relationship Id="rId9" Target="../media/image2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C4D">
                <a:alpha val="100000"/>
              </a:srgbClr>
            </a:gs>
            <a:gs pos="100000">
              <a:srgbClr val="000000">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4774523" y="86449"/>
            <a:ext cx="3513477" cy="1884501"/>
          </a:xfrm>
          <a:custGeom>
            <a:avLst/>
            <a:gdLst/>
            <a:ahLst/>
            <a:cxnLst/>
            <a:rect r="r" b="b" t="t" l="l"/>
            <a:pathLst>
              <a:path h="1884501" w="3513477">
                <a:moveTo>
                  <a:pt x="0" y="0"/>
                </a:moveTo>
                <a:lnTo>
                  <a:pt x="3513477" y="0"/>
                </a:lnTo>
                <a:lnTo>
                  <a:pt x="3513477" y="1884502"/>
                </a:lnTo>
                <a:lnTo>
                  <a:pt x="0" y="18845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110338" y="5892676"/>
            <a:ext cx="5976478" cy="1067770"/>
          </a:xfrm>
          <a:custGeom>
            <a:avLst/>
            <a:gdLst/>
            <a:ahLst/>
            <a:cxnLst/>
            <a:rect r="r" b="b" t="t" l="l"/>
            <a:pathLst>
              <a:path h="1067770" w="5976478">
                <a:moveTo>
                  <a:pt x="0" y="0"/>
                </a:moveTo>
                <a:lnTo>
                  <a:pt x="5976478" y="0"/>
                </a:lnTo>
                <a:lnTo>
                  <a:pt x="5976478" y="1067771"/>
                </a:lnTo>
                <a:lnTo>
                  <a:pt x="0" y="106777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0" y="8661053"/>
            <a:ext cx="3031427" cy="1625947"/>
          </a:xfrm>
          <a:custGeom>
            <a:avLst/>
            <a:gdLst/>
            <a:ahLst/>
            <a:cxnLst/>
            <a:rect r="r" b="b" t="t" l="l"/>
            <a:pathLst>
              <a:path h="1625947" w="3031427">
                <a:moveTo>
                  <a:pt x="0" y="0"/>
                </a:moveTo>
                <a:lnTo>
                  <a:pt x="3031427" y="0"/>
                </a:lnTo>
                <a:lnTo>
                  <a:pt x="3031427" y="1625947"/>
                </a:lnTo>
                <a:lnTo>
                  <a:pt x="0" y="162594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943048" y="8022360"/>
            <a:ext cx="2311059" cy="638693"/>
          </a:xfrm>
          <a:custGeom>
            <a:avLst/>
            <a:gdLst/>
            <a:ahLst/>
            <a:cxnLst/>
            <a:rect r="r" b="b" t="t" l="l"/>
            <a:pathLst>
              <a:path h="638693" w="2311059">
                <a:moveTo>
                  <a:pt x="0" y="0"/>
                </a:moveTo>
                <a:lnTo>
                  <a:pt x="2311059" y="0"/>
                </a:lnTo>
                <a:lnTo>
                  <a:pt x="2311059" y="638693"/>
                </a:lnTo>
                <a:lnTo>
                  <a:pt x="0" y="63869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0" y="86449"/>
            <a:ext cx="2216570" cy="2083576"/>
          </a:xfrm>
          <a:custGeom>
            <a:avLst/>
            <a:gdLst/>
            <a:ahLst/>
            <a:cxnLst/>
            <a:rect r="r" b="b" t="t" l="l"/>
            <a:pathLst>
              <a:path h="2083576" w="2216570">
                <a:moveTo>
                  <a:pt x="0" y="0"/>
                </a:moveTo>
                <a:lnTo>
                  <a:pt x="2216570" y="0"/>
                </a:lnTo>
                <a:lnTo>
                  <a:pt x="2216570" y="2083576"/>
                </a:lnTo>
                <a:lnTo>
                  <a:pt x="0" y="208357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628060" y="2227175"/>
            <a:ext cx="15903201" cy="1665644"/>
          </a:xfrm>
          <a:prstGeom prst="rect">
            <a:avLst/>
          </a:prstGeom>
        </p:spPr>
        <p:txBody>
          <a:bodyPr anchor="t" rtlCol="false" tIns="0" lIns="0" bIns="0" rIns="0">
            <a:spAutoFit/>
          </a:bodyPr>
          <a:lstStyle/>
          <a:p>
            <a:pPr algn="ctr">
              <a:lnSpc>
                <a:spcPts val="6488"/>
              </a:lnSpc>
            </a:pPr>
            <a:r>
              <a:rPr lang="en-US" sz="5953">
                <a:solidFill>
                  <a:srgbClr val="FFFFFF"/>
                </a:solidFill>
                <a:latin typeface="HK Modular"/>
                <a:ea typeface="HK Modular"/>
                <a:cs typeface="HK Modular"/>
                <a:sym typeface="HK Modular"/>
              </a:rPr>
              <a:t>A SENSOR-BASED DATA COLLECTION SYSTEM</a:t>
            </a:r>
          </a:p>
        </p:txBody>
      </p:sp>
      <p:sp>
        <p:nvSpPr>
          <p:cNvPr name="TextBox 8" id="8"/>
          <p:cNvSpPr txBox="true"/>
          <p:nvPr/>
        </p:nvSpPr>
        <p:spPr>
          <a:xfrm rot="0">
            <a:off x="7289504" y="9907220"/>
            <a:ext cx="2324294" cy="298328"/>
          </a:xfrm>
          <a:prstGeom prst="rect">
            <a:avLst/>
          </a:prstGeom>
        </p:spPr>
        <p:txBody>
          <a:bodyPr anchor="t" rtlCol="false" tIns="0" lIns="0" bIns="0" rIns="0">
            <a:spAutoFit/>
          </a:bodyPr>
          <a:lstStyle/>
          <a:p>
            <a:pPr algn="ctr">
              <a:lnSpc>
                <a:spcPts val="2241"/>
              </a:lnSpc>
              <a:spcBef>
                <a:spcPct val="0"/>
              </a:spcBef>
            </a:pPr>
            <a:r>
              <a:rPr lang="en-US" sz="2075">
                <a:solidFill>
                  <a:srgbClr val="FFFFFF"/>
                </a:solidFill>
                <a:latin typeface="Gruppo"/>
                <a:ea typeface="Gruppo"/>
                <a:cs typeface="Gruppo"/>
                <a:sym typeface="Gruppo"/>
              </a:rPr>
              <a:t>page 01</a:t>
            </a:r>
          </a:p>
        </p:txBody>
      </p:sp>
      <p:sp>
        <p:nvSpPr>
          <p:cNvPr name="TextBox 9" id="9"/>
          <p:cNvSpPr txBox="true"/>
          <p:nvPr/>
        </p:nvSpPr>
        <p:spPr>
          <a:xfrm rot="0">
            <a:off x="330215" y="5921251"/>
            <a:ext cx="7703458" cy="1464834"/>
          </a:xfrm>
          <a:prstGeom prst="rect">
            <a:avLst/>
          </a:prstGeom>
        </p:spPr>
        <p:txBody>
          <a:bodyPr anchor="t" rtlCol="false" tIns="0" lIns="0" bIns="0" rIns="0">
            <a:spAutoFit/>
          </a:bodyPr>
          <a:lstStyle/>
          <a:p>
            <a:pPr algn="ctr">
              <a:lnSpc>
                <a:spcPts val="3801"/>
              </a:lnSpc>
              <a:spcBef>
                <a:spcPct val="0"/>
              </a:spcBef>
            </a:pPr>
            <a:r>
              <a:rPr lang="en-US" sz="3520">
                <a:solidFill>
                  <a:srgbClr val="FFFFFF"/>
                </a:solidFill>
                <a:latin typeface="Gruppo"/>
                <a:ea typeface="Gruppo"/>
                <a:cs typeface="Gruppo"/>
                <a:sym typeface="Gruppo"/>
              </a:rPr>
              <a:t>A system that uses sensors to collect data from the environment or process.</a:t>
            </a:r>
          </a:p>
        </p:txBody>
      </p:sp>
      <p:grpSp>
        <p:nvGrpSpPr>
          <p:cNvPr name="Group 10" id="10"/>
          <p:cNvGrpSpPr/>
          <p:nvPr/>
        </p:nvGrpSpPr>
        <p:grpSpPr>
          <a:xfrm rot="0">
            <a:off x="15961175" y="9420332"/>
            <a:ext cx="2326825" cy="785216"/>
            <a:chOff x="0" y="0"/>
            <a:chExt cx="3102434" cy="1046955"/>
          </a:xfrm>
        </p:grpSpPr>
        <p:sp>
          <p:nvSpPr>
            <p:cNvPr name="TextBox 11" id="11"/>
            <p:cNvSpPr txBox="true"/>
            <p:nvPr/>
          </p:nvSpPr>
          <p:spPr>
            <a:xfrm rot="0">
              <a:off x="9324" y="504915"/>
              <a:ext cx="3093110" cy="542040"/>
            </a:xfrm>
            <a:prstGeom prst="rect">
              <a:avLst/>
            </a:prstGeom>
          </p:spPr>
          <p:txBody>
            <a:bodyPr anchor="t" rtlCol="false" tIns="0" lIns="0" bIns="0" rIns="0">
              <a:spAutoFit/>
            </a:bodyPr>
            <a:lstStyle/>
            <a:p>
              <a:pPr algn="ctr">
                <a:lnSpc>
                  <a:spcPts val="2409"/>
                </a:lnSpc>
              </a:pPr>
              <a:r>
                <a:rPr lang="en-US" sz="3089" spc="-30">
                  <a:solidFill>
                    <a:srgbClr val="9DAFBF"/>
                  </a:solidFill>
                  <a:latin typeface="Perandory Condensed"/>
                  <a:ea typeface="Perandory Condensed"/>
                  <a:cs typeface="Perandory Condensed"/>
                  <a:sym typeface="Perandory Condensed"/>
                </a:rPr>
                <a:t>Bishal Pandey</a:t>
              </a:r>
            </a:p>
          </p:txBody>
        </p:sp>
        <p:sp>
          <p:nvSpPr>
            <p:cNvPr name="TextBox 12" id="12"/>
            <p:cNvSpPr txBox="true"/>
            <p:nvPr/>
          </p:nvSpPr>
          <p:spPr>
            <a:xfrm rot="0">
              <a:off x="0" y="180975"/>
              <a:ext cx="3102434" cy="548808"/>
            </a:xfrm>
            <a:prstGeom prst="rect">
              <a:avLst/>
            </a:prstGeom>
          </p:spPr>
          <p:txBody>
            <a:bodyPr anchor="t" rtlCol="false" tIns="0" lIns="0" bIns="0" rIns="0">
              <a:spAutoFit/>
            </a:bodyPr>
            <a:lstStyle/>
            <a:p>
              <a:pPr algn="ctr">
                <a:lnSpc>
                  <a:spcPts val="1786"/>
                </a:lnSpc>
              </a:pPr>
              <a:r>
                <a:rPr lang="en-US" sz="3572" b="true">
                  <a:solidFill>
                    <a:srgbClr val="4682B4"/>
                  </a:solidFill>
                  <a:latin typeface="Symphony Bold"/>
                  <a:ea typeface="Symphony Bold"/>
                  <a:cs typeface="Symphony Bold"/>
                  <a:sym typeface="Symphony Bold"/>
                </a:rPr>
                <a:t>creater</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C4D">
                <a:alpha val="100000"/>
              </a:srgbClr>
            </a:gs>
            <a:gs pos="100000">
              <a:srgbClr val="3B616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501540" cy="1411447"/>
          </a:xfrm>
          <a:custGeom>
            <a:avLst/>
            <a:gdLst/>
            <a:ahLst/>
            <a:cxnLst/>
            <a:rect r="r" b="b" t="t" l="l"/>
            <a:pathLst>
              <a:path h="1411447" w="1501540">
                <a:moveTo>
                  <a:pt x="0" y="0"/>
                </a:moveTo>
                <a:lnTo>
                  <a:pt x="1501540" y="0"/>
                </a:lnTo>
                <a:lnTo>
                  <a:pt x="1501540" y="1411447"/>
                </a:lnTo>
                <a:lnTo>
                  <a:pt x="0" y="141144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7128926" y="0"/>
            <a:ext cx="1159074" cy="621685"/>
          </a:xfrm>
          <a:custGeom>
            <a:avLst/>
            <a:gdLst/>
            <a:ahLst/>
            <a:cxnLst/>
            <a:rect r="r" b="b" t="t" l="l"/>
            <a:pathLst>
              <a:path h="621685" w="1159074">
                <a:moveTo>
                  <a:pt x="0" y="0"/>
                </a:moveTo>
                <a:lnTo>
                  <a:pt x="1159074" y="0"/>
                </a:lnTo>
                <a:lnTo>
                  <a:pt x="1159074" y="621685"/>
                </a:lnTo>
                <a:lnTo>
                  <a:pt x="0" y="6216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5972903" y="0"/>
            <a:ext cx="1156023" cy="620049"/>
          </a:xfrm>
          <a:custGeom>
            <a:avLst/>
            <a:gdLst/>
            <a:ahLst/>
            <a:cxnLst/>
            <a:rect r="r" b="b" t="t" l="l"/>
            <a:pathLst>
              <a:path h="620049" w="1156023">
                <a:moveTo>
                  <a:pt x="0" y="0"/>
                </a:moveTo>
                <a:lnTo>
                  <a:pt x="1156023" y="0"/>
                </a:lnTo>
                <a:lnTo>
                  <a:pt x="1156023" y="620049"/>
                </a:lnTo>
                <a:lnTo>
                  <a:pt x="0" y="62004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594918" y="9127419"/>
            <a:ext cx="3285339" cy="586966"/>
          </a:xfrm>
          <a:custGeom>
            <a:avLst/>
            <a:gdLst/>
            <a:ahLst/>
            <a:cxnLst/>
            <a:rect r="r" b="b" t="t" l="l"/>
            <a:pathLst>
              <a:path h="586966" w="3285339">
                <a:moveTo>
                  <a:pt x="0" y="0"/>
                </a:moveTo>
                <a:lnTo>
                  <a:pt x="3285339" y="0"/>
                </a:lnTo>
                <a:lnTo>
                  <a:pt x="3285339" y="586966"/>
                </a:lnTo>
                <a:lnTo>
                  <a:pt x="0" y="58696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6" id="6"/>
          <p:cNvGrpSpPr>
            <a:grpSpLocks noChangeAspect="true"/>
          </p:cNvGrpSpPr>
          <p:nvPr/>
        </p:nvGrpSpPr>
        <p:grpSpPr>
          <a:xfrm rot="0">
            <a:off x="750770" y="1982392"/>
            <a:ext cx="6205782" cy="6205782"/>
            <a:chOff x="0" y="0"/>
            <a:chExt cx="14840029" cy="14840029"/>
          </a:xfrm>
        </p:grpSpPr>
        <p:sp>
          <p:nvSpPr>
            <p:cNvPr name="Freeform 7" id="7"/>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99FFFF"/>
            </a:solidFill>
          </p:spPr>
        </p:sp>
        <p:sp>
          <p:nvSpPr>
            <p:cNvPr name="Freeform 8" id="8"/>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9" id="9"/>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8"/>
              <a:stretch>
                <a:fillRect l="-32961" t="0" r="-32961" b="0"/>
              </a:stretch>
            </a:blipFill>
          </p:spPr>
        </p:sp>
      </p:grpSp>
      <p:sp>
        <p:nvSpPr>
          <p:cNvPr name="TextBox 10" id="10"/>
          <p:cNvSpPr txBox="true"/>
          <p:nvPr/>
        </p:nvSpPr>
        <p:spPr>
          <a:xfrm rot="0">
            <a:off x="7622118" y="9569983"/>
            <a:ext cx="2324294" cy="298328"/>
          </a:xfrm>
          <a:prstGeom prst="rect">
            <a:avLst/>
          </a:prstGeom>
        </p:spPr>
        <p:txBody>
          <a:bodyPr anchor="t" rtlCol="false" tIns="0" lIns="0" bIns="0" rIns="0">
            <a:spAutoFit/>
          </a:bodyPr>
          <a:lstStyle/>
          <a:p>
            <a:pPr algn="ctr">
              <a:lnSpc>
                <a:spcPts val="2241"/>
              </a:lnSpc>
              <a:spcBef>
                <a:spcPct val="0"/>
              </a:spcBef>
            </a:pPr>
            <a:r>
              <a:rPr lang="en-US" sz="2075">
                <a:solidFill>
                  <a:srgbClr val="FFFFFF"/>
                </a:solidFill>
                <a:latin typeface="Gruppo"/>
                <a:ea typeface="Gruppo"/>
                <a:cs typeface="Gruppo"/>
                <a:sym typeface="Gruppo"/>
              </a:rPr>
              <a:t>page 06</a:t>
            </a:r>
          </a:p>
        </p:txBody>
      </p:sp>
      <p:sp>
        <p:nvSpPr>
          <p:cNvPr name="TextBox 11" id="11"/>
          <p:cNvSpPr txBox="true"/>
          <p:nvPr/>
        </p:nvSpPr>
        <p:spPr>
          <a:xfrm rot="0">
            <a:off x="8421876" y="1354053"/>
            <a:ext cx="6609972" cy="880096"/>
          </a:xfrm>
          <a:prstGeom prst="rect">
            <a:avLst/>
          </a:prstGeom>
        </p:spPr>
        <p:txBody>
          <a:bodyPr anchor="t" rtlCol="false" tIns="0" lIns="0" bIns="0" rIns="0">
            <a:spAutoFit/>
          </a:bodyPr>
          <a:lstStyle/>
          <a:p>
            <a:pPr algn="l">
              <a:lnSpc>
                <a:spcPts val="7041"/>
              </a:lnSpc>
            </a:pPr>
            <a:r>
              <a:rPr lang="en-US" sz="5588">
                <a:solidFill>
                  <a:srgbClr val="FFFFFF"/>
                </a:solidFill>
                <a:latin typeface="HK Modular"/>
                <a:ea typeface="HK Modular"/>
                <a:cs typeface="HK Modular"/>
                <a:sym typeface="HK Modular"/>
              </a:rPr>
              <a:t>CONCLUSION</a:t>
            </a:r>
          </a:p>
        </p:txBody>
      </p:sp>
      <p:sp>
        <p:nvSpPr>
          <p:cNvPr name="TextBox 12" id="12"/>
          <p:cNvSpPr txBox="true"/>
          <p:nvPr/>
        </p:nvSpPr>
        <p:spPr>
          <a:xfrm rot="0">
            <a:off x="8232542" y="2722759"/>
            <a:ext cx="8521424" cy="5735398"/>
          </a:xfrm>
          <a:prstGeom prst="rect">
            <a:avLst/>
          </a:prstGeom>
        </p:spPr>
        <p:txBody>
          <a:bodyPr anchor="t" rtlCol="false" tIns="0" lIns="0" bIns="0" rIns="0">
            <a:spAutoFit/>
          </a:bodyPr>
          <a:lstStyle/>
          <a:p>
            <a:pPr algn="l">
              <a:lnSpc>
                <a:spcPts val="3813"/>
              </a:lnSpc>
              <a:spcBef>
                <a:spcPct val="0"/>
              </a:spcBef>
            </a:pPr>
            <a:r>
              <a:rPr lang="en-US" sz="3530">
                <a:solidFill>
                  <a:srgbClr val="FFFFFF"/>
                </a:solidFill>
                <a:latin typeface="Raleway Light"/>
                <a:ea typeface="Raleway Light"/>
                <a:cs typeface="Raleway Light"/>
                <a:sym typeface="Raleway Light"/>
              </a:rPr>
              <a:t>Sensor-based data collection system are transforming industries by enabling real-time monitoring and smarter decision-making. From agriculture to healthcare, they improve efficiency and reduce costs. Challenges like data security and integration are addressed through encryption, standardized protocols, and edge computing, With advancements in Al, 5G, and blockchain,  these systems will continue to evolve, driving innovation and connectivity in a data-driven world.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C4D">
                <a:alpha val="100000"/>
              </a:srgbClr>
            </a:gs>
            <a:gs pos="100000">
              <a:srgbClr val="000000">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153843" cy="1084613"/>
          </a:xfrm>
          <a:custGeom>
            <a:avLst/>
            <a:gdLst/>
            <a:ahLst/>
            <a:cxnLst/>
            <a:rect r="r" b="b" t="t" l="l"/>
            <a:pathLst>
              <a:path h="1084613" w="1153843">
                <a:moveTo>
                  <a:pt x="0" y="0"/>
                </a:moveTo>
                <a:lnTo>
                  <a:pt x="1153843" y="0"/>
                </a:lnTo>
                <a:lnTo>
                  <a:pt x="1153843" y="1084613"/>
                </a:lnTo>
                <a:lnTo>
                  <a:pt x="0" y="10846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7276920" y="0"/>
            <a:ext cx="1011080" cy="542306"/>
          </a:xfrm>
          <a:custGeom>
            <a:avLst/>
            <a:gdLst/>
            <a:ahLst/>
            <a:cxnLst/>
            <a:rect r="r" b="b" t="t" l="l"/>
            <a:pathLst>
              <a:path h="542306" w="1011080">
                <a:moveTo>
                  <a:pt x="0" y="0"/>
                </a:moveTo>
                <a:lnTo>
                  <a:pt x="1011080" y="0"/>
                </a:lnTo>
                <a:lnTo>
                  <a:pt x="1011080" y="542306"/>
                </a:lnTo>
                <a:lnTo>
                  <a:pt x="0" y="5423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6139658" y="784345"/>
            <a:ext cx="1119642" cy="600535"/>
          </a:xfrm>
          <a:custGeom>
            <a:avLst/>
            <a:gdLst/>
            <a:ahLst/>
            <a:cxnLst/>
            <a:rect r="r" b="b" t="t" l="l"/>
            <a:pathLst>
              <a:path h="600535" w="1119642">
                <a:moveTo>
                  <a:pt x="0" y="0"/>
                </a:moveTo>
                <a:lnTo>
                  <a:pt x="1119642" y="0"/>
                </a:lnTo>
                <a:lnTo>
                  <a:pt x="1119642" y="600535"/>
                </a:lnTo>
                <a:lnTo>
                  <a:pt x="0" y="6005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576922" y="9087109"/>
            <a:ext cx="3438677" cy="614361"/>
          </a:xfrm>
          <a:custGeom>
            <a:avLst/>
            <a:gdLst/>
            <a:ahLst/>
            <a:cxnLst/>
            <a:rect r="r" b="b" t="t" l="l"/>
            <a:pathLst>
              <a:path h="614361" w="3438677">
                <a:moveTo>
                  <a:pt x="0" y="0"/>
                </a:moveTo>
                <a:lnTo>
                  <a:pt x="3438676" y="0"/>
                </a:lnTo>
                <a:lnTo>
                  <a:pt x="3438676" y="614361"/>
                </a:lnTo>
                <a:lnTo>
                  <a:pt x="0" y="61436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6" id="6"/>
          <p:cNvPicPr>
            <a:picLocks noChangeAspect="true"/>
          </p:cNvPicPr>
          <p:nvPr/>
        </p:nvPicPr>
        <p:blipFill>
          <a:blip r:embed="rId8"/>
          <a:srcRect l="0" t="0" r="0" b="0"/>
          <a:stretch>
            <a:fillRect/>
          </a:stretch>
        </p:blipFill>
        <p:spPr>
          <a:xfrm flipH="false" flipV="false" rot="0">
            <a:off x="14538692" y="5395970"/>
            <a:ext cx="3506301" cy="859044"/>
          </a:xfrm>
          <a:prstGeom prst="rect">
            <a:avLst/>
          </a:prstGeom>
        </p:spPr>
      </p:pic>
      <p:sp>
        <p:nvSpPr>
          <p:cNvPr name="TextBox 7" id="7"/>
          <p:cNvSpPr txBox="true"/>
          <p:nvPr/>
        </p:nvSpPr>
        <p:spPr>
          <a:xfrm rot="0">
            <a:off x="7981853" y="9830643"/>
            <a:ext cx="2324294" cy="298328"/>
          </a:xfrm>
          <a:prstGeom prst="rect">
            <a:avLst/>
          </a:prstGeom>
        </p:spPr>
        <p:txBody>
          <a:bodyPr anchor="t" rtlCol="false" tIns="0" lIns="0" bIns="0" rIns="0">
            <a:spAutoFit/>
          </a:bodyPr>
          <a:lstStyle/>
          <a:p>
            <a:pPr algn="ctr">
              <a:lnSpc>
                <a:spcPts val="2241"/>
              </a:lnSpc>
              <a:spcBef>
                <a:spcPct val="0"/>
              </a:spcBef>
            </a:pPr>
            <a:r>
              <a:rPr lang="en-US" sz="2075">
                <a:solidFill>
                  <a:srgbClr val="FFFFFF"/>
                </a:solidFill>
                <a:latin typeface="Gruppo"/>
                <a:ea typeface="Gruppo"/>
                <a:cs typeface="Gruppo"/>
                <a:sym typeface="Gruppo"/>
              </a:rPr>
              <a:t>page 07</a:t>
            </a:r>
          </a:p>
        </p:txBody>
      </p:sp>
      <p:sp>
        <p:nvSpPr>
          <p:cNvPr name="TextBox 8" id="8"/>
          <p:cNvSpPr txBox="true"/>
          <p:nvPr/>
        </p:nvSpPr>
        <p:spPr>
          <a:xfrm rot="0">
            <a:off x="3355176" y="1554646"/>
            <a:ext cx="11183517" cy="1495220"/>
          </a:xfrm>
          <a:prstGeom prst="rect">
            <a:avLst/>
          </a:prstGeom>
        </p:spPr>
        <p:txBody>
          <a:bodyPr anchor="t" rtlCol="false" tIns="0" lIns="0" bIns="0" rIns="0">
            <a:spAutoFit/>
          </a:bodyPr>
          <a:lstStyle/>
          <a:p>
            <a:pPr algn="ctr">
              <a:lnSpc>
                <a:spcPts val="11911"/>
              </a:lnSpc>
            </a:pPr>
            <a:r>
              <a:rPr lang="en-US" sz="9453">
                <a:solidFill>
                  <a:srgbClr val="FFFFFF"/>
                </a:solidFill>
                <a:latin typeface="HK Modular"/>
                <a:ea typeface="HK Modular"/>
                <a:cs typeface="HK Modular"/>
                <a:sym typeface="HK Modular"/>
              </a:rPr>
              <a:t>THANK YOU!</a:t>
            </a:r>
          </a:p>
        </p:txBody>
      </p:sp>
      <p:sp>
        <p:nvSpPr>
          <p:cNvPr name="TextBox 9" id="9"/>
          <p:cNvSpPr txBox="true"/>
          <p:nvPr/>
        </p:nvSpPr>
        <p:spPr>
          <a:xfrm rot="0">
            <a:off x="2514460" y="4998610"/>
            <a:ext cx="11452644" cy="804764"/>
          </a:xfrm>
          <a:prstGeom prst="rect">
            <a:avLst/>
          </a:prstGeom>
        </p:spPr>
        <p:txBody>
          <a:bodyPr anchor="t" rtlCol="false" tIns="0" lIns="0" bIns="0" rIns="0">
            <a:spAutoFit/>
          </a:bodyPr>
          <a:lstStyle/>
          <a:p>
            <a:pPr algn="ctr">
              <a:lnSpc>
                <a:spcPts val="3147"/>
              </a:lnSpc>
              <a:spcBef>
                <a:spcPct val="0"/>
              </a:spcBef>
            </a:pPr>
            <a:r>
              <a:rPr lang="en-US" sz="2913">
                <a:solidFill>
                  <a:srgbClr val="FFFFFF"/>
                </a:solidFill>
                <a:latin typeface="Raleway"/>
                <a:ea typeface="Raleway"/>
                <a:cs typeface="Raleway"/>
                <a:sym typeface="Raleway"/>
              </a:rPr>
              <a:t>As we look to the future, these technologies will play a crucial role in shaping a better world for generations to come.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6666"/>
            </a:stretch>
          </a:blipFill>
        </p:spPr>
      </p:sp>
      <p:sp>
        <p:nvSpPr>
          <p:cNvPr name="Freeform 3" id="3"/>
          <p:cNvSpPr/>
          <p:nvPr/>
        </p:nvSpPr>
        <p:spPr>
          <a:xfrm flipH="false" flipV="false" rot="0">
            <a:off x="0" y="0"/>
            <a:ext cx="1198894" cy="1126960"/>
          </a:xfrm>
          <a:custGeom>
            <a:avLst/>
            <a:gdLst/>
            <a:ahLst/>
            <a:cxnLst/>
            <a:rect r="r" b="b" t="t" l="l"/>
            <a:pathLst>
              <a:path h="1126960" w="1198894">
                <a:moveTo>
                  <a:pt x="0" y="0"/>
                </a:moveTo>
                <a:lnTo>
                  <a:pt x="1198894" y="0"/>
                </a:lnTo>
                <a:lnTo>
                  <a:pt x="1198894" y="1126960"/>
                </a:lnTo>
                <a:lnTo>
                  <a:pt x="0" y="112696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6605433" y="53197"/>
            <a:ext cx="1682567" cy="902468"/>
          </a:xfrm>
          <a:custGeom>
            <a:avLst/>
            <a:gdLst/>
            <a:ahLst/>
            <a:cxnLst/>
            <a:rect r="r" b="b" t="t" l="l"/>
            <a:pathLst>
              <a:path h="902468" w="1682567">
                <a:moveTo>
                  <a:pt x="0" y="0"/>
                </a:moveTo>
                <a:lnTo>
                  <a:pt x="1682567" y="0"/>
                </a:lnTo>
                <a:lnTo>
                  <a:pt x="1682567" y="902468"/>
                </a:lnTo>
                <a:lnTo>
                  <a:pt x="0" y="9024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4786699" y="53197"/>
            <a:ext cx="1818735" cy="975503"/>
          </a:xfrm>
          <a:custGeom>
            <a:avLst/>
            <a:gdLst/>
            <a:ahLst/>
            <a:cxnLst/>
            <a:rect r="r" b="b" t="t" l="l"/>
            <a:pathLst>
              <a:path h="975503" w="1818735">
                <a:moveTo>
                  <a:pt x="0" y="0"/>
                </a:moveTo>
                <a:lnTo>
                  <a:pt x="1818734" y="0"/>
                </a:lnTo>
                <a:lnTo>
                  <a:pt x="1818734" y="975503"/>
                </a:lnTo>
                <a:lnTo>
                  <a:pt x="0" y="97550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711044" y="9126116"/>
            <a:ext cx="3014457" cy="538569"/>
          </a:xfrm>
          <a:custGeom>
            <a:avLst/>
            <a:gdLst/>
            <a:ahLst/>
            <a:cxnLst/>
            <a:rect r="r" b="b" t="t" l="l"/>
            <a:pathLst>
              <a:path h="538569" w="3014457">
                <a:moveTo>
                  <a:pt x="0" y="0"/>
                </a:moveTo>
                <a:lnTo>
                  <a:pt x="3014458" y="0"/>
                </a:lnTo>
                <a:lnTo>
                  <a:pt x="3014458" y="538569"/>
                </a:lnTo>
                <a:lnTo>
                  <a:pt x="0" y="53856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0" y="1438896"/>
            <a:ext cx="7857624" cy="5900361"/>
          </a:xfrm>
          <a:custGeom>
            <a:avLst/>
            <a:gdLst/>
            <a:ahLst/>
            <a:cxnLst/>
            <a:rect r="r" b="b" t="t" l="l"/>
            <a:pathLst>
              <a:path h="5900361" w="7857624">
                <a:moveTo>
                  <a:pt x="0" y="0"/>
                </a:moveTo>
                <a:lnTo>
                  <a:pt x="7857624" y="0"/>
                </a:lnTo>
                <a:lnTo>
                  <a:pt x="7857624" y="5900361"/>
                </a:lnTo>
                <a:lnTo>
                  <a:pt x="0" y="5900361"/>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0">
            <a:off x="14003353" y="6595758"/>
            <a:ext cx="4284647" cy="3691242"/>
          </a:xfrm>
          <a:custGeom>
            <a:avLst/>
            <a:gdLst/>
            <a:ahLst/>
            <a:cxnLst/>
            <a:rect r="r" b="b" t="t" l="l"/>
            <a:pathLst>
              <a:path h="3691242" w="4284647">
                <a:moveTo>
                  <a:pt x="0" y="0"/>
                </a:moveTo>
                <a:lnTo>
                  <a:pt x="4284647" y="0"/>
                </a:lnTo>
                <a:lnTo>
                  <a:pt x="4284647" y="3691242"/>
                </a:lnTo>
                <a:lnTo>
                  <a:pt x="0" y="3691242"/>
                </a:lnTo>
                <a:lnTo>
                  <a:pt x="0" y="0"/>
                </a:lnTo>
                <a:close/>
              </a:path>
            </a:pathLst>
          </a:custGeom>
          <a:blipFill>
            <a:blip r:embed="rId11"/>
            <a:stretch>
              <a:fillRect l="-319" t="0" r="-319" b="-16817"/>
            </a:stretch>
          </a:blipFill>
        </p:spPr>
      </p:sp>
      <p:sp>
        <p:nvSpPr>
          <p:cNvPr name="TextBox 9" id="9"/>
          <p:cNvSpPr txBox="true"/>
          <p:nvPr/>
        </p:nvSpPr>
        <p:spPr>
          <a:xfrm rot="0">
            <a:off x="5999098" y="9674210"/>
            <a:ext cx="2324294" cy="298328"/>
          </a:xfrm>
          <a:prstGeom prst="rect">
            <a:avLst/>
          </a:prstGeom>
        </p:spPr>
        <p:txBody>
          <a:bodyPr anchor="t" rtlCol="false" tIns="0" lIns="0" bIns="0" rIns="0">
            <a:spAutoFit/>
          </a:bodyPr>
          <a:lstStyle/>
          <a:p>
            <a:pPr algn="ctr">
              <a:lnSpc>
                <a:spcPts val="2241"/>
              </a:lnSpc>
              <a:spcBef>
                <a:spcPct val="0"/>
              </a:spcBef>
            </a:pPr>
            <a:r>
              <a:rPr lang="en-US" sz="2075">
                <a:solidFill>
                  <a:srgbClr val="FFFFFF"/>
                </a:solidFill>
                <a:latin typeface="Gruppo"/>
                <a:ea typeface="Gruppo"/>
                <a:cs typeface="Gruppo"/>
                <a:sym typeface="Gruppo"/>
              </a:rPr>
              <a:t>page 02</a:t>
            </a:r>
          </a:p>
        </p:txBody>
      </p:sp>
      <p:sp>
        <p:nvSpPr>
          <p:cNvPr name="TextBox 10" id="10"/>
          <p:cNvSpPr txBox="true"/>
          <p:nvPr/>
        </p:nvSpPr>
        <p:spPr>
          <a:xfrm rot="0">
            <a:off x="1556500" y="2635123"/>
            <a:ext cx="5253030" cy="2889441"/>
          </a:xfrm>
          <a:prstGeom prst="rect">
            <a:avLst/>
          </a:prstGeom>
        </p:spPr>
        <p:txBody>
          <a:bodyPr anchor="t" rtlCol="false" tIns="0" lIns="0" bIns="0" rIns="0">
            <a:spAutoFit/>
          </a:bodyPr>
          <a:lstStyle/>
          <a:p>
            <a:pPr algn="l">
              <a:lnSpc>
                <a:spcPts val="5743"/>
              </a:lnSpc>
            </a:pPr>
            <a:r>
              <a:rPr lang="en-US" sz="4558">
                <a:solidFill>
                  <a:srgbClr val="FFFFFF"/>
                </a:solidFill>
                <a:latin typeface="HK Modular"/>
                <a:ea typeface="HK Modular"/>
                <a:cs typeface="HK Modular"/>
                <a:sym typeface="HK Modular"/>
              </a:rPr>
              <a:t>SENSOR-BASED DATA COLLECTION SYSTEM</a:t>
            </a:r>
          </a:p>
        </p:txBody>
      </p:sp>
      <p:sp>
        <p:nvSpPr>
          <p:cNvPr name="TextBox 11" id="11"/>
          <p:cNvSpPr txBox="true"/>
          <p:nvPr/>
        </p:nvSpPr>
        <p:spPr>
          <a:xfrm rot="0">
            <a:off x="8908839" y="2015132"/>
            <a:ext cx="8537878" cy="3155791"/>
          </a:xfrm>
          <a:prstGeom prst="rect">
            <a:avLst/>
          </a:prstGeom>
        </p:spPr>
        <p:txBody>
          <a:bodyPr anchor="t" rtlCol="false" tIns="0" lIns="0" bIns="0" rIns="0">
            <a:spAutoFit/>
          </a:bodyPr>
          <a:lstStyle/>
          <a:p>
            <a:pPr algn="just">
              <a:lnSpc>
                <a:spcPts val="3588"/>
              </a:lnSpc>
            </a:pPr>
            <a:r>
              <a:rPr lang="en-US" sz="3322">
                <a:solidFill>
                  <a:srgbClr val="FFFFFF"/>
                </a:solidFill>
                <a:latin typeface="Raleway Light"/>
                <a:ea typeface="Raleway Light"/>
                <a:cs typeface="Raleway Light"/>
                <a:sym typeface="Raleway Light"/>
              </a:rPr>
              <a:t>A system that gather data from the environment using sensors, which are devices that detect and measure specific physical properties. These sensors convert the data into digital signals and send it to a computer system or a central processing unit for analysis.</a:t>
            </a:r>
          </a:p>
        </p:txBody>
      </p:sp>
      <p:sp>
        <p:nvSpPr>
          <p:cNvPr name="TextBox 12" id="12"/>
          <p:cNvSpPr txBox="true"/>
          <p:nvPr/>
        </p:nvSpPr>
        <p:spPr>
          <a:xfrm rot="0">
            <a:off x="8908839" y="5553140"/>
            <a:ext cx="6552066" cy="2113812"/>
          </a:xfrm>
          <a:prstGeom prst="rect">
            <a:avLst/>
          </a:prstGeom>
        </p:spPr>
        <p:txBody>
          <a:bodyPr anchor="t" rtlCol="false" tIns="0" lIns="0" bIns="0" rIns="0">
            <a:spAutoFit/>
          </a:bodyPr>
          <a:lstStyle/>
          <a:p>
            <a:pPr algn="l">
              <a:lnSpc>
                <a:spcPts val="3322"/>
              </a:lnSpc>
            </a:pPr>
            <a:r>
              <a:rPr lang="en-US" sz="3076">
                <a:solidFill>
                  <a:srgbClr val="FFFFFF"/>
                </a:solidFill>
                <a:latin typeface="Gruppo"/>
                <a:ea typeface="Gruppo"/>
                <a:cs typeface="Gruppo"/>
                <a:sym typeface="Gruppo"/>
              </a:rPr>
              <a:t>Here are some example:</a:t>
            </a:r>
          </a:p>
          <a:p>
            <a:pPr algn="l">
              <a:lnSpc>
                <a:spcPts val="3322"/>
              </a:lnSpc>
            </a:pPr>
            <a:r>
              <a:rPr lang="en-US" sz="3076">
                <a:solidFill>
                  <a:srgbClr val="FFFFFF"/>
                </a:solidFill>
                <a:latin typeface="Gruppo"/>
                <a:ea typeface="Gruppo"/>
                <a:cs typeface="Gruppo"/>
                <a:sym typeface="Gruppo"/>
              </a:rPr>
              <a:t>1. Smart city Traffic Management.</a:t>
            </a:r>
          </a:p>
          <a:p>
            <a:pPr algn="l">
              <a:lnSpc>
                <a:spcPts val="3322"/>
              </a:lnSpc>
            </a:pPr>
            <a:r>
              <a:rPr lang="en-US" sz="3076">
                <a:solidFill>
                  <a:srgbClr val="FFFFFF"/>
                </a:solidFill>
                <a:latin typeface="Gruppo"/>
                <a:ea typeface="Gruppo"/>
                <a:cs typeface="Gruppo"/>
                <a:sym typeface="Gruppo"/>
              </a:rPr>
              <a:t>2. Environment Monitoring.</a:t>
            </a:r>
          </a:p>
          <a:p>
            <a:pPr algn="l">
              <a:lnSpc>
                <a:spcPts val="3322"/>
              </a:lnSpc>
            </a:pPr>
            <a:r>
              <a:rPr lang="en-US" sz="3076">
                <a:solidFill>
                  <a:srgbClr val="FFFFFF"/>
                </a:solidFill>
                <a:latin typeface="Gruppo"/>
                <a:ea typeface="Gruppo"/>
                <a:cs typeface="Gruppo"/>
                <a:sym typeface="Gruppo"/>
              </a:rPr>
              <a:t>3. Healthcare Monitoring.</a:t>
            </a:r>
          </a:p>
          <a:p>
            <a:pPr algn="ctr">
              <a:lnSpc>
                <a:spcPts val="3322"/>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C4D">
                <a:alpha val="100000"/>
              </a:srgbClr>
            </a:gs>
            <a:gs pos="100000">
              <a:srgbClr val="3B616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7097" cy="1134671"/>
          </a:xfrm>
          <a:custGeom>
            <a:avLst/>
            <a:gdLst/>
            <a:ahLst/>
            <a:cxnLst/>
            <a:rect r="r" b="b" t="t" l="l"/>
            <a:pathLst>
              <a:path h="1134671" w="1207097">
                <a:moveTo>
                  <a:pt x="0" y="0"/>
                </a:moveTo>
                <a:lnTo>
                  <a:pt x="1207097" y="0"/>
                </a:lnTo>
                <a:lnTo>
                  <a:pt x="1207097" y="1134671"/>
                </a:lnTo>
                <a:lnTo>
                  <a:pt x="0" y="11346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7069669" y="0"/>
            <a:ext cx="1218331" cy="653468"/>
          </a:xfrm>
          <a:custGeom>
            <a:avLst/>
            <a:gdLst/>
            <a:ahLst/>
            <a:cxnLst/>
            <a:rect r="r" b="b" t="t" l="l"/>
            <a:pathLst>
              <a:path h="653468" w="1218331">
                <a:moveTo>
                  <a:pt x="0" y="0"/>
                </a:moveTo>
                <a:lnTo>
                  <a:pt x="1218331" y="0"/>
                </a:lnTo>
                <a:lnTo>
                  <a:pt x="1218331" y="653468"/>
                </a:lnTo>
                <a:lnTo>
                  <a:pt x="0" y="6534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5718431" y="0"/>
            <a:ext cx="1218331" cy="653468"/>
          </a:xfrm>
          <a:custGeom>
            <a:avLst/>
            <a:gdLst/>
            <a:ahLst/>
            <a:cxnLst/>
            <a:rect r="r" b="b" t="t" l="l"/>
            <a:pathLst>
              <a:path h="653468" w="1218331">
                <a:moveTo>
                  <a:pt x="0" y="0"/>
                </a:moveTo>
                <a:lnTo>
                  <a:pt x="1218331" y="0"/>
                </a:lnTo>
                <a:lnTo>
                  <a:pt x="1218331" y="653468"/>
                </a:lnTo>
                <a:lnTo>
                  <a:pt x="0" y="6534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0" y="9740988"/>
            <a:ext cx="3056116" cy="546012"/>
          </a:xfrm>
          <a:custGeom>
            <a:avLst/>
            <a:gdLst/>
            <a:ahLst/>
            <a:cxnLst/>
            <a:rect r="r" b="b" t="t" l="l"/>
            <a:pathLst>
              <a:path h="546012" w="3056116">
                <a:moveTo>
                  <a:pt x="0" y="0"/>
                </a:moveTo>
                <a:lnTo>
                  <a:pt x="3056116" y="0"/>
                </a:lnTo>
                <a:lnTo>
                  <a:pt x="3056116" y="546012"/>
                </a:lnTo>
                <a:lnTo>
                  <a:pt x="0" y="54601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6" id="6"/>
          <p:cNvGrpSpPr/>
          <p:nvPr/>
        </p:nvGrpSpPr>
        <p:grpSpPr>
          <a:xfrm rot="0">
            <a:off x="3298222" y="6191274"/>
            <a:ext cx="12743357" cy="2631997"/>
            <a:chOff x="0" y="0"/>
            <a:chExt cx="1833394" cy="378667"/>
          </a:xfrm>
        </p:grpSpPr>
        <p:sp>
          <p:nvSpPr>
            <p:cNvPr name="Freeform 7" id="7"/>
            <p:cNvSpPr/>
            <p:nvPr/>
          </p:nvSpPr>
          <p:spPr>
            <a:xfrm flipH="false" flipV="false" rot="0">
              <a:off x="0" y="0"/>
              <a:ext cx="1833394" cy="378667"/>
            </a:xfrm>
            <a:custGeom>
              <a:avLst/>
              <a:gdLst/>
              <a:ahLst/>
              <a:cxnLst/>
              <a:rect r="r" b="b" t="t" l="l"/>
              <a:pathLst>
                <a:path h="378667" w="1833394">
                  <a:moveTo>
                    <a:pt x="13973" y="0"/>
                  </a:moveTo>
                  <a:lnTo>
                    <a:pt x="1819421" y="0"/>
                  </a:lnTo>
                  <a:cubicBezTo>
                    <a:pt x="1827138" y="0"/>
                    <a:pt x="1833394" y="6256"/>
                    <a:pt x="1833394" y="13973"/>
                  </a:cubicBezTo>
                  <a:lnTo>
                    <a:pt x="1833394" y="364694"/>
                  </a:lnTo>
                  <a:cubicBezTo>
                    <a:pt x="1833394" y="368400"/>
                    <a:pt x="1831922" y="371954"/>
                    <a:pt x="1829301" y="374574"/>
                  </a:cubicBezTo>
                  <a:cubicBezTo>
                    <a:pt x="1826681" y="377195"/>
                    <a:pt x="1823127" y="378667"/>
                    <a:pt x="1819421" y="378667"/>
                  </a:cubicBezTo>
                  <a:lnTo>
                    <a:pt x="13973" y="378667"/>
                  </a:lnTo>
                  <a:cubicBezTo>
                    <a:pt x="10267" y="378667"/>
                    <a:pt x="6713" y="377195"/>
                    <a:pt x="4093" y="374574"/>
                  </a:cubicBezTo>
                  <a:cubicBezTo>
                    <a:pt x="1472" y="371954"/>
                    <a:pt x="0" y="368400"/>
                    <a:pt x="0" y="364694"/>
                  </a:cubicBezTo>
                  <a:lnTo>
                    <a:pt x="0" y="13973"/>
                  </a:lnTo>
                  <a:cubicBezTo>
                    <a:pt x="0" y="10267"/>
                    <a:pt x="1472" y="6713"/>
                    <a:pt x="4093" y="4093"/>
                  </a:cubicBezTo>
                  <a:cubicBezTo>
                    <a:pt x="6713" y="1472"/>
                    <a:pt x="10267" y="0"/>
                    <a:pt x="13973" y="0"/>
                  </a:cubicBezTo>
                  <a:close/>
                </a:path>
              </a:pathLst>
            </a:custGeom>
            <a:blipFill>
              <a:blip r:embed="rId8"/>
              <a:stretch>
                <a:fillRect l="0" t="-237197" r="0" b="-146973"/>
              </a:stretch>
            </a:blipFill>
            <a:ln w="38100" cap="rnd">
              <a:solidFill>
                <a:srgbClr val="9FCDFF"/>
              </a:solidFill>
              <a:prstDash val="solid"/>
              <a:round/>
            </a:ln>
          </p:spPr>
        </p:sp>
      </p:grpSp>
      <p:sp>
        <p:nvSpPr>
          <p:cNvPr name="TextBox 8" id="8"/>
          <p:cNvSpPr txBox="true"/>
          <p:nvPr/>
        </p:nvSpPr>
        <p:spPr>
          <a:xfrm rot="0">
            <a:off x="7849411" y="9715666"/>
            <a:ext cx="2324294" cy="298328"/>
          </a:xfrm>
          <a:prstGeom prst="rect">
            <a:avLst/>
          </a:prstGeom>
        </p:spPr>
        <p:txBody>
          <a:bodyPr anchor="t" rtlCol="false" tIns="0" lIns="0" bIns="0" rIns="0">
            <a:spAutoFit/>
          </a:bodyPr>
          <a:lstStyle/>
          <a:p>
            <a:pPr algn="ctr">
              <a:lnSpc>
                <a:spcPts val="2241"/>
              </a:lnSpc>
              <a:spcBef>
                <a:spcPct val="0"/>
              </a:spcBef>
            </a:pPr>
            <a:r>
              <a:rPr lang="en-US" sz="2075">
                <a:solidFill>
                  <a:srgbClr val="FFFFFF"/>
                </a:solidFill>
                <a:latin typeface="Gruppo"/>
                <a:ea typeface="Gruppo"/>
                <a:cs typeface="Gruppo"/>
                <a:sym typeface="Gruppo"/>
              </a:rPr>
              <a:t>page 03</a:t>
            </a:r>
          </a:p>
        </p:txBody>
      </p:sp>
      <p:sp>
        <p:nvSpPr>
          <p:cNvPr name="TextBox 9" id="9"/>
          <p:cNvSpPr txBox="true"/>
          <p:nvPr/>
        </p:nvSpPr>
        <p:spPr>
          <a:xfrm rot="0">
            <a:off x="3497396" y="990600"/>
            <a:ext cx="11028326" cy="1730042"/>
          </a:xfrm>
          <a:prstGeom prst="rect">
            <a:avLst/>
          </a:prstGeom>
        </p:spPr>
        <p:txBody>
          <a:bodyPr anchor="t" rtlCol="false" tIns="0" lIns="0" bIns="0" rIns="0">
            <a:spAutoFit/>
          </a:bodyPr>
          <a:lstStyle/>
          <a:p>
            <a:pPr algn="ctr">
              <a:lnSpc>
                <a:spcPts val="6880"/>
              </a:lnSpc>
            </a:pPr>
            <a:r>
              <a:rPr lang="en-US" sz="5460">
                <a:solidFill>
                  <a:srgbClr val="FFFFFF"/>
                </a:solidFill>
                <a:latin typeface="HK Modular"/>
                <a:ea typeface="HK Modular"/>
                <a:cs typeface="HK Modular"/>
                <a:sym typeface="HK Modular"/>
              </a:rPr>
              <a:t>USE IN SMART TRAFFIC MANAGEMENT</a:t>
            </a:r>
          </a:p>
        </p:txBody>
      </p:sp>
      <p:sp>
        <p:nvSpPr>
          <p:cNvPr name="TextBox 10" id="10"/>
          <p:cNvSpPr txBox="true"/>
          <p:nvPr/>
        </p:nvSpPr>
        <p:spPr>
          <a:xfrm rot="0">
            <a:off x="2270131" y="3508766"/>
            <a:ext cx="14799538" cy="2072644"/>
          </a:xfrm>
          <a:prstGeom prst="rect">
            <a:avLst/>
          </a:prstGeom>
        </p:spPr>
        <p:txBody>
          <a:bodyPr anchor="t" rtlCol="false" tIns="0" lIns="0" bIns="0" rIns="0">
            <a:spAutoFit/>
          </a:bodyPr>
          <a:lstStyle/>
          <a:p>
            <a:pPr algn="ctr">
              <a:lnSpc>
                <a:spcPts val="3303"/>
              </a:lnSpc>
              <a:spcBef>
                <a:spcPct val="0"/>
              </a:spcBef>
            </a:pPr>
            <a:r>
              <a:rPr lang="en-US" sz="3058">
                <a:solidFill>
                  <a:srgbClr val="FFFFFF"/>
                </a:solidFill>
                <a:latin typeface="Raleway Light"/>
                <a:ea typeface="Raleway Light"/>
                <a:cs typeface="Raleway Light"/>
                <a:sym typeface="Raleway Light"/>
              </a:rPr>
              <a:t>A sensor-based traffic system uses sensors like cameras and vehicle detectors to monitor traffic and weather. Data is sent to a central system, which adjust traffic signals, reduces congestion, and improves safety. For example, Singapore use this to optimize traffic flow and provide real-time updates, making cities smarter and more efficient.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C4D">
                <a:alpha val="100000"/>
              </a:srgbClr>
            </a:gs>
            <a:gs pos="100000">
              <a:srgbClr val="3B616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338752" cy="1258427"/>
          </a:xfrm>
          <a:custGeom>
            <a:avLst/>
            <a:gdLst/>
            <a:ahLst/>
            <a:cxnLst/>
            <a:rect r="r" b="b" t="t" l="l"/>
            <a:pathLst>
              <a:path h="1258427" w="1338752">
                <a:moveTo>
                  <a:pt x="0" y="0"/>
                </a:moveTo>
                <a:lnTo>
                  <a:pt x="1338752" y="0"/>
                </a:lnTo>
                <a:lnTo>
                  <a:pt x="1338752" y="1258427"/>
                </a:lnTo>
                <a:lnTo>
                  <a:pt x="0" y="12584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818424" y="9359114"/>
            <a:ext cx="1469576" cy="788227"/>
          </a:xfrm>
          <a:custGeom>
            <a:avLst/>
            <a:gdLst/>
            <a:ahLst/>
            <a:cxnLst/>
            <a:rect r="r" b="b" t="t" l="l"/>
            <a:pathLst>
              <a:path h="788227" w="1469576">
                <a:moveTo>
                  <a:pt x="0" y="0"/>
                </a:moveTo>
                <a:lnTo>
                  <a:pt x="1469576" y="0"/>
                </a:lnTo>
                <a:lnTo>
                  <a:pt x="1469576" y="788227"/>
                </a:lnTo>
                <a:lnTo>
                  <a:pt x="0" y="7882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5102011" y="9308135"/>
            <a:ext cx="1659667" cy="890185"/>
          </a:xfrm>
          <a:custGeom>
            <a:avLst/>
            <a:gdLst/>
            <a:ahLst/>
            <a:cxnLst/>
            <a:rect r="r" b="b" t="t" l="l"/>
            <a:pathLst>
              <a:path h="890185" w="1659667">
                <a:moveTo>
                  <a:pt x="0" y="0"/>
                </a:moveTo>
                <a:lnTo>
                  <a:pt x="1659667" y="0"/>
                </a:lnTo>
                <a:lnTo>
                  <a:pt x="1659667" y="890185"/>
                </a:lnTo>
                <a:lnTo>
                  <a:pt x="0" y="8901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343435" y="9133903"/>
            <a:ext cx="3279944" cy="586002"/>
          </a:xfrm>
          <a:custGeom>
            <a:avLst/>
            <a:gdLst/>
            <a:ahLst/>
            <a:cxnLst/>
            <a:rect r="r" b="b" t="t" l="l"/>
            <a:pathLst>
              <a:path h="586002" w="3279944">
                <a:moveTo>
                  <a:pt x="0" y="0"/>
                </a:moveTo>
                <a:lnTo>
                  <a:pt x="3279943" y="0"/>
                </a:lnTo>
                <a:lnTo>
                  <a:pt x="3279943" y="586002"/>
                </a:lnTo>
                <a:lnTo>
                  <a:pt x="0" y="58600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2110627" y="3812075"/>
            <a:ext cx="696948" cy="576566"/>
          </a:xfrm>
          <a:custGeom>
            <a:avLst/>
            <a:gdLst/>
            <a:ahLst/>
            <a:cxnLst/>
            <a:rect r="r" b="b" t="t" l="l"/>
            <a:pathLst>
              <a:path h="576566" w="696948">
                <a:moveTo>
                  <a:pt x="0" y="0"/>
                </a:moveTo>
                <a:lnTo>
                  <a:pt x="696948" y="0"/>
                </a:lnTo>
                <a:lnTo>
                  <a:pt x="696948" y="576566"/>
                </a:lnTo>
                <a:lnTo>
                  <a:pt x="0" y="57656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2459101" y="179186"/>
            <a:ext cx="11475774" cy="2879376"/>
          </a:xfrm>
          <a:custGeom>
            <a:avLst/>
            <a:gdLst/>
            <a:ahLst/>
            <a:cxnLst/>
            <a:rect r="r" b="b" t="t" l="l"/>
            <a:pathLst>
              <a:path h="2879376" w="11475774">
                <a:moveTo>
                  <a:pt x="0" y="0"/>
                </a:moveTo>
                <a:lnTo>
                  <a:pt x="11475774" y="0"/>
                </a:lnTo>
                <a:lnTo>
                  <a:pt x="11475774" y="2879376"/>
                </a:lnTo>
                <a:lnTo>
                  <a:pt x="0" y="2879376"/>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5102011" y="0"/>
            <a:ext cx="3169932" cy="3237749"/>
          </a:xfrm>
          <a:custGeom>
            <a:avLst/>
            <a:gdLst/>
            <a:ahLst/>
            <a:cxnLst/>
            <a:rect r="r" b="b" t="t" l="l"/>
            <a:pathLst>
              <a:path h="3237749" w="3169932">
                <a:moveTo>
                  <a:pt x="0" y="0"/>
                </a:moveTo>
                <a:lnTo>
                  <a:pt x="3169933" y="0"/>
                </a:lnTo>
                <a:lnTo>
                  <a:pt x="3169933" y="3237749"/>
                </a:lnTo>
                <a:lnTo>
                  <a:pt x="0" y="3237749"/>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9" id="9"/>
          <p:cNvSpPr txBox="true"/>
          <p:nvPr/>
        </p:nvSpPr>
        <p:spPr>
          <a:xfrm rot="0">
            <a:off x="5136478" y="9454900"/>
            <a:ext cx="2324294" cy="298328"/>
          </a:xfrm>
          <a:prstGeom prst="rect">
            <a:avLst/>
          </a:prstGeom>
        </p:spPr>
        <p:txBody>
          <a:bodyPr anchor="t" rtlCol="false" tIns="0" lIns="0" bIns="0" rIns="0">
            <a:spAutoFit/>
          </a:bodyPr>
          <a:lstStyle/>
          <a:p>
            <a:pPr algn="ctr">
              <a:lnSpc>
                <a:spcPts val="2241"/>
              </a:lnSpc>
              <a:spcBef>
                <a:spcPct val="0"/>
              </a:spcBef>
            </a:pPr>
            <a:r>
              <a:rPr lang="en-US" sz="2075">
                <a:solidFill>
                  <a:srgbClr val="FFFFFF"/>
                </a:solidFill>
                <a:latin typeface="Gruppo"/>
                <a:ea typeface="Gruppo"/>
                <a:cs typeface="Gruppo"/>
                <a:sym typeface="Gruppo"/>
              </a:rPr>
              <a:t>page 04</a:t>
            </a:r>
          </a:p>
        </p:txBody>
      </p:sp>
      <p:sp>
        <p:nvSpPr>
          <p:cNvPr name="TextBox 10" id="10"/>
          <p:cNvSpPr txBox="true"/>
          <p:nvPr/>
        </p:nvSpPr>
        <p:spPr>
          <a:xfrm rot="0">
            <a:off x="3046344" y="993650"/>
            <a:ext cx="11028326" cy="863267"/>
          </a:xfrm>
          <a:prstGeom prst="rect">
            <a:avLst/>
          </a:prstGeom>
        </p:spPr>
        <p:txBody>
          <a:bodyPr anchor="t" rtlCol="false" tIns="0" lIns="0" bIns="0" rIns="0">
            <a:spAutoFit/>
          </a:bodyPr>
          <a:lstStyle/>
          <a:p>
            <a:pPr algn="ctr">
              <a:lnSpc>
                <a:spcPts val="6880"/>
              </a:lnSpc>
            </a:pPr>
            <a:r>
              <a:rPr lang="en-US" sz="5460">
                <a:solidFill>
                  <a:srgbClr val="FFFFFF"/>
                </a:solidFill>
                <a:latin typeface="HK Modular"/>
                <a:ea typeface="HK Modular"/>
                <a:cs typeface="HK Modular"/>
                <a:sym typeface="HK Modular"/>
              </a:rPr>
              <a:t>HOW DOES IT WORK</a:t>
            </a:r>
          </a:p>
        </p:txBody>
      </p:sp>
      <p:sp>
        <p:nvSpPr>
          <p:cNvPr name="TextBox 11" id="11"/>
          <p:cNvSpPr txBox="true"/>
          <p:nvPr/>
        </p:nvSpPr>
        <p:spPr>
          <a:xfrm rot="0">
            <a:off x="3491435" y="3840650"/>
            <a:ext cx="13270244" cy="4397385"/>
          </a:xfrm>
          <a:prstGeom prst="rect">
            <a:avLst/>
          </a:prstGeom>
        </p:spPr>
        <p:txBody>
          <a:bodyPr anchor="t" rtlCol="false" tIns="0" lIns="0" bIns="0" rIns="0">
            <a:spAutoFit/>
          </a:bodyPr>
          <a:lstStyle/>
          <a:p>
            <a:pPr algn="l" marL="764794" indent="-382397" lvl="1">
              <a:lnSpc>
                <a:spcPts val="3825"/>
              </a:lnSpc>
              <a:buFont typeface="Arial"/>
              <a:buChar char="•"/>
            </a:pPr>
            <a:r>
              <a:rPr lang="en-US" sz="3542">
                <a:solidFill>
                  <a:srgbClr val="FFFFFF"/>
                </a:solidFill>
                <a:latin typeface="Raleway Light"/>
                <a:ea typeface="Raleway Light"/>
                <a:cs typeface="Raleway Light"/>
                <a:sym typeface="Raleway Light"/>
              </a:rPr>
              <a:t>Sensors collect data.</a:t>
            </a:r>
          </a:p>
          <a:p>
            <a:pPr algn="l" marL="764794" indent="-382397" lvl="1">
              <a:lnSpc>
                <a:spcPts val="3825"/>
              </a:lnSpc>
              <a:buFont typeface="Arial"/>
              <a:buChar char="•"/>
            </a:pPr>
            <a:r>
              <a:rPr lang="en-US" sz="3542">
                <a:solidFill>
                  <a:srgbClr val="FFFFFF"/>
                </a:solidFill>
                <a:latin typeface="Raleway Light"/>
                <a:ea typeface="Raleway Light"/>
                <a:cs typeface="Raleway Light"/>
                <a:sym typeface="Raleway Light"/>
              </a:rPr>
              <a:t>Data is transmitted to a gateway or cloud.</a:t>
            </a:r>
          </a:p>
          <a:p>
            <a:pPr algn="l" marL="764794" indent="-382397" lvl="1">
              <a:lnSpc>
                <a:spcPts val="3825"/>
              </a:lnSpc>
              <a:buFont typeface="Arial"/>
              <a:buChar char="•"/>
            </a:pPr>
            <a:r>
              <a:rPr lang="en-US" sz="3542">
                <a:solidFill>
                  <a:srgbClr val="FFFFFF"/>
                </a:solidFill>
                <a:latin typeface="Raleway Light"/>
                <a:ea typeface="Raleway Light"/>
                <a:cs typeface="Raleway Light"/>
                <a:sym typeface="Raleway Light"/>
              </a:rPr>
              <a:t>Data is processed and analyzed.</a:t>
            </a:r>
          </a:p>
          <a:p>
            <a:pPr algn="l" marL="764794" indent="-382397" lvl="1">
              <a:lnSpc>
                <a:spcPts val="3825"/>
              </a:lnSpc>
              <a:buFont typeface="Arial"/>
              <a:buChar char="•"/>
            </a:pPr>
            <a:r>
              <a:rPr lang="en-US" sz="3542">
                <a:solidFill>
                  <a:srgbClr val="FFFFFF"/>
                </a:solidFill>
                <a:latin typeface="Raleway Light"/>
                <a:ea typeface="Raleway Light"/>
                <a:cs typeface="Raleway Light"/>
                <a:sym typeface="Raleway Light"/>
              </a:rPr>
              <a:t>Insights are displayed on a user interface (eg.:dashboard,mobile app).</a:t>
            </a:r>
          </a:p>
          <a:p>
            <a:pPr algn="l">
              <a:lnSpc>
                <a:spcPts val="3825"/>
              </a:lnSpc>
            </a:pPr>
          </a:p>
          <a:p>
            <a:pPr algn="l" marL="764794" indent="-382397" lvl="1">
              <a:lnSpc>
                <a:spcPts val="3825"/>
              </a:lnSpc>
              <a:buFont typeface="Arial"/>
              <a:buChar char="•"/>
            </a:pPr>
            <a:r>
              <a:rPr lang="en-US" sz="3542">
                <a:solidFill>
                  <a:srgbClr val="FFFFFF"/>
                </a:solidFill>
                <a:latin typeface="Raleway Light"/>
                <a:ea typeface="Raleway Light"/>
                <a:cs typeface="Raleway Light"/>
                <a:sym typeface="Raleway Light"/>
              </a:rPr>
              <a:t>Example:</a:t>
            </a:r>
          </a:p>
          <a:p>
            <a:pPr algn="l" marL="764794" indent="-382397" lvl="1">
              <a:lnSpc>
                <a:spcPts val="3825"/>
              </a:lnSpc>
              <a:buFont typeface="Arial"/>
              <a:buChar char="•"/>
            </a:pPr>
            <a:r>
              <a:rPr lang="en-US" sz="3542">
                <a:solidFill>
                  <a:srgbClr val="FFFFFF"/>
                </a:solidFill>
                <a:latin typeface="Raleway Light"/>
                <a:ea typeface="Raleway Light"/>
                <a:cs typeface="Raleway Light"/>
                <a:sym typeface="Raleway Light"/>
              </a:rPr>
              <a:t>Smart agriculture: Soil moisture =&gt; Cloud =&gt; Mobile app for farmers.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C4D">
                <a:alpha val="100000"/>
              </a:srgbClr>
            </a:gs>
            <a:gs pos="100000">
              <a:srgbClr val="3B616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094362" cy="1028700"/>
          </a:xfrm>
          <a:custGeom>
            <a:avLst/>
            <a:gdLst/>
            <a:ahLst/>
            <a:cxnLst/>
            <a:rect r="r" b="b" t="t" l="l"/>
            <a:pathLst>
              <a:path h="1028700" w="1094362">
                <a:moveTo>
                  <a:pt x="0" y="0"/>
                </a:moveTo>
                <a:lnTo>
                  <a:pt x="1094362" y="0"/>
                </a:lnTo>
                <a:lnTo>
                  <a:pt x="1094362"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369169" y="64014"/>
            <a:ext cx="1918831" cy="1029191"/>
          </a:xfrm>
          <a:custGeom>
            <a:avLst/>
            <a:gdLst/>
            <a:ahLst/>
            <a:cxnLst/>
            <a:rect r="r" b="b" t="t" l="l"/>
            <a:pathLst>
              <a:path h="1029191" w="1918831">
                <a:moveTo>
                  <a:pt x="0" y="0"/>
                </a:moveTo>
                <a:lnTo>
                  <a:pt x="1918831" y="0"/>
                </a:lnTo>
                <a:lnTo>
                  <a:pt x="1918831" y="1029192"/>
                </a:lnTo>
                <a:lnTo>
                  <a:pt x="0" y="10291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686602" y="64014"/>
            <a:ext cx="1918831" cy="1029191"/>
          </a:xfrm>
          <a:custGeom>
            <a:avLst/>
            <a:gdLst/>
            <a:ahLst/>
            <a:cxnLst/>
            <a:rect r="r" b="b" t="t" l="l"/>
            <a:pathLst>
              <a:path h="1029191" w="1918831">
                <a:moveTo>
                  <a:pt x="0" y="0"/>
                </a:moveTo>
                <a:lnTo>
                  <a:pt x="1918831" y="0"/>
                </a:lnTo>
                <a:lnTo>
                  <a:pt x="1918831" y="1029192"/>
                </a:lnTo>
                <a:lnTo>
                  <a:pt x="0" y="10291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28700" y="8759608"/>
            <a:ext cx="3519608" cy="628821"/>
          </a:xfrm>
          <a:custGeom>
            <a:avLst/>
            <a:gdLst/>
            <a:ahLst/>
            <a:cxnLst/>
            <a:rect r="r" b="b" t="t" l="l"/>
            <a:pathLst>
              <a:path h="628821" w="3519608">
                <a:moveTo>
                  <a:pt x="0" y="0"/>
                </a:moveTo>
                <a:lnTo>
                  <a:pt x="3519608" y="0"/>
                </a:lnTo>
                <a:lnTo>
                  <a:pt x="3519608" y="628820"/>
                </a:lnTo>
                <a:lnTo>
                  <a:pt x="0" y="62882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028700" y="2832317"/>
            <a:ext cx="4622365" cy="4622365"/>
          </a:xfrm>
          <a:custGeom>
            <a:avLst/>
            <a:gdLst/>
            <a:ahLst/>
            <a:cxnLst/>
            <a:rect r="r" b="b" t="t" l="l"/>
            <a:pathLst>
              <a:path h="4622365" w="4622365">
                <a:moveTo>
                  <a:pt x="0" y="0"/>
                </a:moveTo>
                <a:lnTo>
                  <a:pt x="4622365" y="0"/>
                </a:lnTo>
                <a:lnTo>
                  <a:pt x="4622365" y="4622366"/>
                </a:lnTo>
                <a:lnTo>
                  <a:pt x="0" y="462236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769631" y="2334448"/>
            <a:ext cx="1347336" cy="1503304"/>
          </a:xfrm>
          <a:custGeom>
            <a:avLst/>
            <a:gdLst/>
            <a:ahLst/>
            <a:cxnLst/>
            <a:rect r="r" b="b" t="t" l="l"/>
            <a:pathLst>
              <a:path h="1503304" w="1347336">
                <a:moveTo>
                  <a:pt x="0" y="0"/>
                </a:moveTo>
                <a:lnTo>
                  <a:pt x="1347335" y="0"/>
                </a:lnTo>
                <a:lnTo>
                  <a:pt x="1347335" y="1503304"/>
                </a:lnTo>
                <a:lnTo>
                  <a:pt x="0" y="1503304"/>
                </a:lnTo>
                <a:lnTo>
                  <a:pt x="0" y="0"/>
                </a:lnTo>
                <a:close/>
              </a:path>
            </a:pathLst>
          </a:custGeom>
          <a:blipFill>
            <a:blip r:embed="rId10"/>
            <a:stretch>
              <a:fillRect l="0" t="0" r="0" b="0"/>
            </a:stretch>
          </a:blipFill>
        </p:spPr>
      </p:sp>
      <p:sp>
        <p:nvSpPr>
          <p:cNvPr name="Freeform 8" id="8"/>
          <p:cNvSpPr/>
          <p:nvPr/>
        </p:nvSpPr>
        <p:spPr>
          <a:xfrm flipH="false" flipV="false" rot="0">
            <a:off x="6749571" y="2832317"/>
            <a:ext cx="4622365" cy="4622365"/>
          </a:xfrm>
          <a:custGeom>
            <a:avLst/>
            <a:gdLst/>
            <a:ahLst/>
            <a:cxnLst/>
            <a:rect r="r" b="b" t="t" l="l"/>
            <a:pathLst>
              <a:path h="4622365" w="4622365">
                <a:moveTo>
                  <a:pt x="0" y="0"/>
                </a:moveTo>
                <a:lnTo>
                  <a:pt x="4622365" y="0"/>
                </a:lnTo>
                <a:lnTo>
                  <a:pt x="4622365" y="4622366"/>
                </a:lnTo>
                <a:lnTo>
                  <a:pt x="0" y="462236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6416799" y="2334448"/>
            <a:ext cx="1347336" cy="1503304"/>
          </a:xfrm>
          <a:custGeom>
            <a:avLst/>
            <a:gdLst/>
            <a:ahLst/>
            <a:cxnLst/>
            <a:rect r="r" b="b" t="t" l="l"/>
            <a:pathLst>
              <a:path h="1503304" w="1347336">
                <a:moveTo>
                  <a:pt x="0" y="0"/>
                </a:moveTo>
                <a:lnTo>
                  <a:pt x="1347336" y="0"/>
                </a:lnTo>
                <a:lnTo>
                  <a:pt x="1347336" y="1503304"/>
                </a:lnTo>
                <a:lnTo>
                  <a:pt x="0" y="1503304"/>
                </a:lnTo>
                <a:lnTo>
                  <a:pt x="0" y="0"/>
                </a:lnTo>
                <a:close/>
              </a:path>
            </a:pathLst>
          </a:custGeom>
          <a:blipFill>
            <a:blip r:embed="rId10"/>
            <a:stretch>
              <a:fillRect l="0" t="0" r="0" b="0"/>
            </a:stretch>
          </a:blipFill>
        </p:spPr>
      </p:sp>
      <p:sp>
        <p:nvSpPr>
          <p:cNvPr name="Freeform 10" id="10"/>
          <p:cNvSpPr/>
          <p:nvPr/>
        </p:nvSpPr>
        <p:spPr>
          <a:xfrm flipH="false" flipV="false" rot="0">
            <a:off x="13029286" y="2832317"/>
            <a:ext cx="4622365" cy="4622365"/>
          </a:xfrm>
          <a:custGeom>
            <a:avLst/>
            <a:gdLst/>
            <a:ahLst/>
            <a:cxnLst/>
            <a:rect r="r" b="b" t="t" l="l"/>
            <a:pathLst>
              <a:path h="4622365" w="4622365">
                <a:moveTo>
                  <a:pt x="0" y="0"/>
                </a:moveTo>
                <a:lnTo>
                  <a:pt x="4622366" y="0"/>
                </a:lnTo>
                <a:lnTo>
                  <a:pt x="4622366" y="4622366"/>
                </a:lnTo>
                <a:lnTo>
                  <a:pt x="0" y="462236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1" id="11"/>
          <p:cNvSpPr/>
          <p:nvPr/>
        </p:nvSpPr>
        <p:spPr>
          <a:xfrm flipH="false" flipV="false" rot="0">
            <a:off x="12586310" y="2334448"/>
            <a:ext cx="1347336" cy="1503304"/>
          </a:xfrm>
          <a:custGeom>
            <a:avLst/>
            <a:gdLst/>
            <a:ahLst/>
            <a:cxnLst/>
            <a:rect r="r" b="b" t="t" l="l"/>
            <a:pathLst>
              <a:path h="1503304" w="1347336">
                <a:moveTo>
                  <a:pt x="0" y="0"/>
                </a:moveTo>
                <a:lnTo>
                  <a:pt x="1347336" y="0"/>
                </a:lnTo>
                <a:lnTo>
                  <a:pt x="1347336" y="1503304"/>
                </a:lnTo>
                <a:lnTo>
                  <a:pt x="0" y="1503304"/>
                </a:lnTo>
                <a:lnTo>
                  <a:pt x="0" y="0"/>
                </a:lnTo>
                <a:close/>
              </a:path>
            </a:pathLst>
          </a:custGeom>
          <a:blipFill>
            <a:blip r:embed="rId10"/>
            <a:stretch>
              <a:fillRect l="0" t="0" r="0" b="0"/>
            </a:stretch>
          </a:blipFill>
        </p:spPr>
      </p:sp>
      <p:sp>
        <p:nvSpPr>
          <p:cNvPr name="Freeform 12" id="12"/>
          <p:cNvSpPr/>
          <p:nvPr/>
        </p:nvSpPr>
        <p:spPr>
          <a:xfrm flipH="false" flipV="false" rot="0">
            <a:off x="16298510" y="7921372"/>
            <a:ext cx="1921581" cy="1467057"/>
          </a:xfrm>
          <a:custGeom>
            <a:avLst/>
            <a:gdLst/>
            <a:ahLst/>
            <a:cxnLst/>
            <a:rect r="r" b="b" t="t" l="l"/>
            <a:pathLst>
              <a:path h="1467057" w="1921581">
                <a:moveTo>
                  <a:pt x="0" y="0"/>
                </a:moveTo>
                <a:lnTo>
                  <a:pt x="1921580" y="0"/>
                </a:lnTo>
                <a:lnTo>
                  <a:pt x="1921580" y="1467056"/>
                </a:lnTo>
                <a:lnTo>
                  <a:pt x="0" y="1467056"/>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3" id="13"/>
          <p:cNvSpPr txBox="true"/>
          <p:nvPr/>
        </p:nvSpPr>
        <p:spPr>
          <a:xfrm rot="0">
            <a:off x="6128611" y="9921658"/>
            <a:ext cx="2324294" cy="298328"/>
          </a:xfrm>
          <a:prstGeom prst="rect">
            <a:avLst/>
          </a:prstGeom>
        </p:spPr>
        <p:txBody>
          <a:bodyPr anchor="t" rtlCol="false" tIns="0" lIns="0" bIns="0" rIns="0">
            <a:spAutoFit/>
          </a:bodyPr>
          <a:lstStyle/>
          <a:p>
            <a:pPr algn="ctr">
              <a:lnSpc>
                <a:spcPts val="2241"/>
              </a:lnSpc>
              <a:spcBef>
                <a:spcPct val="0"/>
              </a:spcBef>
            </a:pPr>
            <a:r>
              <a:rPr lang="en-US" sz="2075">
                <a:solidFill>
                  <a:srgbClr val="FFFFFF"/>
                </a:solidFill>
                <a:latin typeface="Gruppo"/>
                <a:ea typeface="Gruppo"/>
                <a:cs typeface="Gruppo"/>
                <a:sym typeface="Gruppo"/>
              </a:rPr>
              <a:t>page 05</a:t>
            </a:r>
          </a:p>
        </p:txBody>
      </p:sp>
      <p:sp>
        <p:nvSpPr>
          <p:cNvPr name="TextBox 14" id="14"/>
          <p:cNvSpPr txBox="true"/>
          <p:nvPr/>
        </p:nvSpPr>
        <p:spPr>
          <a:xfrm rot="0">
            <a:off x="4712160" y="990600"/>
            <a:ext cx="8134270" cy="863267"/>
          </a:xfrm>
          <a:prstGeom prst="rect">
            <a:avLst/>
          </a:prstGeom>
        </p:spPr>
        <p:txBody>
          <a:bodyPr anchor="t" rtlCol="false" tIns="0" lIns="0" bIns="0" rIns="0">
            <a:spAutoFit/>
          </a:bodyPr>
          <a:lstStyle/>
          <a:p>
            <a:pPr algn="ctr">
              <a:lnSpc>
                <a:spcPts val="6880"/>
              </a:lnSpc>
            </a:pPr>
            <a:r>
              <a:rPr lang="en-US" sz="5460">
                <a:solidFill>
                  <a:srgbClr val="FFFFFF"/>
                </a:solidFill>
                <a:latin typeface="HK Modular"/>
                <a:ea typeface="HK Modular"/>
                <a:cs typeface="HK Modular"/>
                <a:sym typeface="HK Modular"/>
              </a:rPr>
              <a:t>CHALLENGES</a:t>
            </a:r>
          </a:p>
        </p:txBody>
      </p:sp>
      <p:sp>
        <p:nvSpPr>
          <p:cNvPr name="TextBox 15" id="15"/>
          <p:cNvSpPr txBox="true"/>
          <p:nvPr/>
        </p:nvSpPr>
        <p:spPr>
          <a:xfrm rot="0">
            <a:off x="2212406" y="3432073"/>
            <a:ext cx="2734599" cy="933268"/>
          </a:xfrm>
          <a:prstGeom prst="rect">
            <a:avLst/>
          </a:prstGeom>
        </p:spPr>
        <p:txBody>
          <a:bodyPr anchor="t" rtlCol="false" tIns="0" lIns="0" bIns="0" rIns="0">
            <a:spAutoFit/>
          </a:bodyPr>
          <a:lstStyle/>
          <a:p>
            <a:pPr algn="ctr">
              <a:lnSpc>
                <a:spcPts val="3638"/>
              </a:lnSpc>
              <a:spcBef>
                <a:spcPct val="0"/>
              </a:spcBef>
            </a:pPr>
            <a:r>
              <a:rPr lang="en-US" b="true" sz="3368">
                <a:solidFill>
                  <a:srgbClr val="FFFFFF"/>
                </a:solidFill>
                <a:latin typeface="Raleway Bold"/>
                <a:ea typeface="Raleway Bold"/>
                <a:cs typeface="Raleway Bold"/>
                <a:sym typeface="Raleway Bold"/>
              </a:rPr>
              <a:t>Data security and privacy.</a:t>
            </a:r>
          </a:p>
        </p:txBody>
      </p:sp>
      <p:sp>
        <p:nvSpPr>
          <p:cNvPr name="TextBox 16" id="16"/>
          <p:cNvSpPr txBox="true"/>
          <p:nvPr/>
        </p:nvSpPr>
        <p:spPr>
          <a:xfrm rot="0">
            <a:off x="1588981" y="4706103"/>
            <a:ext cx="3501804" cy="1873363"/>
          </a:xfrm>
          <a:prstGeom prst="rect">
            <a:avLst/>
          </a:prstGeom>
        </p:spPr>
        <p:txBody>
          <a:bodyPr anchor="t" rtlCol="false" tIns="0" lIns="0" bIns="0" rIns="0">
            <a:spAutoFit/>
          </a:bodyPr>
          <a:lstStyle/>
          <a:p>
            <a:pPr algn="ctr">
              <a:lnSpc>
                <a:spcPts val="2935"/>
              </a:lnSpc>
              <a:spcBef>
                <a:spcPct val="0"/>
              </a:spcBef>
            </a:pPr>
            <a:r>
              <a:rPr lang="en-US" sz="2717">
                <a:solidFill>
                  <a:srgbClr val="FFFFFF"/>
                </a:solidFill>
                <a:latin typeface="Raleway"/>
                <a:ea typeface="Raleway"/>
                <a:cs typeface="Raleway"/>
                <a:sym typeface="Raleway"/>
              </a:rPr>
              <a:t>Sensitive data collected by sensors can be vulnerable to hacking or unauthorized access.</a:t>
            </a:r>
          </a:p>
        </p:txBody>
      </p:sp>
      <p:sp>
        <p:nvSpPr>
          <p:cNvPr name="TextBox 17" id="17"/>
          <p:cNvSpPr txBox="true"/>
          <p:nvPr/>
        </p:nvSpPr>
        <p:spPr>
          <a:xfrm rot="0">
            <a:off x="1102403" y="2815955"/>
            <a:ext cx="681791" cy="597068"/>
          </a:xfrm>
          <a:prstGeom prst="rect">
            <a:avLst/>
          </a:prstGeom>
        </p:spPr>
        <p:txBody>
          <a:bodyPr anchor="t" rtlCol="false" tIns="0" lIns="0" bIns="0" rIns="0">
            <a:spAutoFit/>
          </a:bodyPr>
          <a:lstStyle/>
          <a:p>
            <a:pPr algn="ctr">
              <a:lnSpc>
                <a:spcPts val="4511"/>
              </a:lnSpc>
              <a:spcBef>
                <a:spcPct val="0"/>
              </a:spcBef>
            </a:pPr>
            <a:r>
              <a:rPr lang="en-US" b="true" sz="4177">
                <a:solidFill>
                  <a:srgbClr val="FFFFFF"/>
                </a:solidFill>
                <a:latin typeface="Raleway Bold"/>
                <a:ea typeface="Raleway Bold"/>
                <a:cs typeface="Raleway Bold"/>
                <a:sym typeface="Raleway Bold"/>
              </a:rPr>
              <a:t>1.</a:t>
            </a:r>
          </a:p>
        </p:txBody>
      </p:sp>
      <p:sp>
        <p:nvSpPr>
          <p:cNvPr name="TextBox 18" id="18"/>
          <p:cNvSpPr txBox="true"/>
          <p:nvPr/>
        </p:nvSpPr>
        <p:spPr>
          <a:xfrm rot="0">
            <a:off x="7526612" y="3265942"/>
            <a:ext cx="3509637" cy="933268"/>
          </a:xfrm>
          <a:prstGeom prst="rect">
            <a:avLst/>
          </a:prstGeom>
        </p:spPr>
        <p:txBody>
          <a:bodyPr anchor="t" rtlCol="false" tIns="0" lIns="0" bIns="0" rIns="0">
            <a:spAutoFit/>
          </a:bodyPr>
          <a:lstStyle/>
          <a:p>
            <a:pPr algn="ctr">
              <a:lnSpc>
                <a:spcPts val="3638"/>
              </a:lnSpc>
              <a:spcBef>
                <a:spcPct val="0"/>
              </a:spcBef>
            </a:pPr>
            <a:r>
              <a:rPr lang="en-US" b="true" sz="3368">
                <a:solidFill>
                  <a:srgbClr val="FFFFFF"/>
                </a:solidFill>
                <a:latin typeface="Raleway Bold"/>
                <a:ea typeface="Raleway Bold"/>
                <a:cs typeface="Raleway Bold"/>
                <a:sym typeface="Raleway Bold"/>
              </a:rPr>
              <a:t>Integration of diverse sensors</a:t>
            </a:r>
          </a:p>
        </p:txBody>
      </p:sp>
      <p:sp>
        <p:nvSpPr>
          <p:cNvPr name="TextBox 19" id="19"/>
          <p:cNvSpPr txBox="true"/>
          <p:nvPr/>
        </p:nvSpPr>
        <p:spPr>
          <a:xfrm rot="0">
            <a:off x="7431362" y="4332961"/>
            <a:ext cx="3509637" cy="2619649"/>
          </a:xfrm>
          <a:prstGeom prst="rect">
            <a:avLst/>
          </a:prstGeom>
        </p:spPr>
        <p:txBody>
          <a:bodyPr anchor="t" rtlCol="false" tIns="0" lIns="0" bIns="0" rIns="0">
            <a:spAutoFit/>
          </a:bodyPr>
          <a:lstStyle/>
          <a:p>
            <a:pPr algn="ctr">
              <a:lnSpc>
                <a:spcPts val="2941"/>
              </a:lnSpc>
              <a:spcBef>
                <a:spcPct val="0"/>
              </a:spcBef>
            </a:pPr>
            <a:r>
              <a:rPr lang="en-US" sz="2724">
                <a:solidFill>
                  <a:srgbClr val="FFFFFF"/>
                </a:solidFill>
                <a:latin typeface="Raleway"/>
                <a:ea typeface="Raleway"/>
                <a:cs typeface="Raleway"/>
                <a:sym typeface="Raleway"/>
              </a:rPr>
              <a:t>Different sensors use different communication protocols, making it hard to integrate them into a single system.</a:t>
            </a:r>
          </a:p>
        </p:txBody>
      </p:sp>
      <p:sp>
        <p:nvSpPr>
          <p:cNvPr name="TextBox 20" id="20"/>
          <p:cNvSpPr txBox="true"/>
          <p:nvPr/>
        </p:nvSpPr>
        <p:spPr>
          <a:xfrm rot="0">
            <a:off x="6749571" y="2870417"/>
            <a:ext cx="681791" cy="597068"/>
          </a:xfrm>
          <a:prstGeom prst="rect">
            <a:avLst/>
          </a:prstGeom>
        </p:spPr>
        <p:txBody>
          <a:bodyPr anchor="t" rtlCol="false" tIns="0" lIns="0" bIns="0" rIns="0">
            <a:spAutoFit/>
          </a:bodyPr>
          <a:lstStyle/>
          <a:p>
            <a:pPr algn="ctr">
              <a:lnSpc>
                <a:spcPts val="4511"/>
              </a:lnSpc>
              <a:spcBef>
                <a:spcPct val="0"/>
              </a:spcBef>
            </a:pPr>
            <a:r>
              <a:rPr lang="en-US" b="true" sz="4177">
                <a:solidFill>
                  <a:srgbClr val="FFFFFF"/>
                </a:solidFill>
                <a:latin typeface="Raleway Bold"/>
                <a:ea typeface="Raleway Bold"/>
                <a:cs typeface="Raleway Bold"/>
                <a:sym typeface="Raleway Bold"/>
              </a:rPr>
              <a:t>2.</a:t>
            </a:r>
          </a:p>
        </p:txBody>
      </p:sp>
      <p:sp>
        <p:nvSpPr>
          <p:cNvPr name="TextBox 21" id="21"/>
          <p:cNvSpPr txBox="true"/>
          <p:nvPr/>
        </p:nvSpPr>
        <p:spPr>
          <a:xfrm rot="0">
            <a:off x="14184478" y="3320539"/>
            <a:ext cx="2812552" cy="833598"/>
          </a:xfrm>
          <a:prstGeom prst="rect">
            <a:avLst/>
          </a:prstGeom>
        </p:spPr>
        <p:txBody>
          <a:bodyPr anchor="t" rtlCol="false" tIns="0" lIns="0" bIns="0" rIns="0">
            <a:spAutoFit/>
          </a:bodyPr>
          <a:lstStyle/>
          <a:p>
            <a:pPr algn="ctr">
              <a:lnSpc>
                <a:spcPts val="3293"/>
              </a:lnSpc>
              <a:spcBef>
                <a:spcPct val="0"/>
              </a:spcBef>
            </a:pPr>
            <a:r>
              <a:rPr lang="en-US" b="true" sz="3049">
                <a:solidFill>
                  <a:srgbClr val="FFFFFF"/>
                </a:solidFill>
                <a:latin typeface="Raleway Bold"/>
                <a:ea typeface="Raleway Bold"/>
                <a:cs typeface="Raleway Bold"/>
                <a:sym typeface="Raleway Bold"/>
              </a:rPr>
              <a:t>Handling large volumes.</a:t>
            </a:r>
          </a:p>
        </p:txBody>
      </p:sp>
      <p:sp>
        <p:nvSpPr>
          <p:cNvPr name="TextBox 22" id="22"/>
          <p:cNvSpPr txBox="true"/>
          <p:nvPr/>
        </p:nvSpPr>
        <p:spPr>
          <a:xfrm rot="0">
            <a:off x="13733785" y="4384390"/>
            <a:ext cx="3525515" cy="2258882"/>
          </a:xfrm>
          <a:prstGeom prst="rect">
            <a:avLst/>
          </a:prstGeom>
        </p:spPr>
        <p:txBody>
          <a:bodyPr anchor="t" rtlCol="false" tIns="0" lIns="0" bIns="0" rIns="0">
            <a:spAutoFit/>
          </a:bodyPr>
          <a:lstStyle/>
          <a:p>
            <a:pPr algn="ctr">
              <a:lnSpc>
                <a:spcPts val="2955"/>
              </a:lnSpc>
              <a:spcBef>
                <a:spcPct val="0"/>
              </a:spcBef>
            </a:pPr>
            <a:r>
              <a:rPr lang="en-US" sz="2736">
                <a:solidFill>
                  <a:srgbClr val="FFFFFF"/>
                </a:solidFill>
                <a:latin typeface="Raleway"/>
                <a:ea typeface="Raleway"/>
                <a:cs typeface="Raleway"/>
                <a:sym typeface="Raleway"/>
              </a:rPr>
              <a:t>Sensors generate massive amounts of data, which can overwhelm storage and processing systems.</a:t>
            </a:r>
          </a:p>
        </p:txBody>
      </p:sp>
      <p:sp>
        <p:nvSpPr>
          <p:cNvPr name="TextBox 23" id="23"/>
          <p:cNvSpPr txBox="true"/>
          <p:nvPr/>
        </p:nvSpPr>
        <p:spPr>
          <a:xfrm rot="0">
            <a:off x="12919083" y="2806616"/>
            <a:ext cx="681791" cy="597068"/>
          </a:xfrm>
          <a:prstGeom prst="rect">
            <a:avLst/>
          </a:prstGeom>
        </p:spPr>
        <p:txBody>
          <a:bodyPr anchor="t" rtlCol="false" tIns="0" lIns="0" bIns="0" rIns="0">
            <a:spAutoFit/>
          </a:bodyPr>
          <a:lstStyle/>
          <a:p>
            <a:pPr algn="ctr">
              <a:lnSpc>
                <a:spcPts val="4511"/>
              </a:lnSpc>
              <a:spcBef>
                <a:spcPct val="0"/>
              </a:spcBef>
            </a:pPr>
            <a:r>
              <a:rPr lang="en-US" b="true" sz="4177">
                <a:solidFill>
                  <a:srgbClr val="FFFFFF"/>
                </a:solidFill>
                <a:latin typeface="Raleway Bold"/>
                <a:ea typeface="Raleway Bold"/>
                <a:cs typeface="Raleway Bold"/>
                <a:sym typeface="Raleway Bold"/>
              </a:rPr>
              <a:t>3.</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C4D">
                <a:alpha val="100000"/>
              </a:srgbClr>
            </a:gs>
            <a:gs pos="100000">
              <a:srgbClr val="3B616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256729"/>
            <a:ext cx="1120268" cy="1053052"/>
          </a:xfrm>
          <a:custGeom>
            <a:avLst/>
            <a:gdLst/>
            <a:ahLst/>
            <a:cxnLst/>
            <a:rect r="r" b="b" t="t" l="l"/>
            <a:pathLst>
              <a:path h="1053052" w="1120268">
                <a:moveTo>
                  <a:pt x="0" y="0"/>
                </a:moveTo>
                <a:lnTo>
                  <a:pt x="1120268" y="0"/>
                </a:lnTo>
                <a:lnTo>
                  <a:pt x="1120268" y="1053051"/>
                </a:lnTo>
                <a:lnTo>
                  <a:pt x="0" y="10530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744488" y="256729"/>
            <a:ext cx="1543512" cy="827884"/>
          </a:xfrm>
          <a:custGeom>
            <a:avLst/>
            <a:gdLst/>
            <a:ahLst/>
            <a:cxnLst/>
            <a:rect r="r" b="b" t="t" l="l"/>
            <a:pathLst>
              <a:path h="827884" w="1543512">
                <a:moveTo>
                  <a:pt x="0" y="0"/>
                </a:moveTo>
                <a:lnTo>
                  <a:pt x="1543512" y="0"/>
                </a:lnTo>
                <a:lnTo>
                  <a:pt x="1543512" y="827884"/>
                </a:lnTo>
                <a:lnTo>
                  <a:pt x="0" y="8278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5200975" y="256729"/>
            <a:ext cx="1543512" cy="827884"/>
          </a:xfrm>
          <a:custGeom>
            <a:avLst/>
            <a:gdLst/>
            <a:ahLst/>
            <a:cxnLst/>
            <a:rect r="r" b="b" t="t" l="l"/>
            <a:pathLst>
              <a:path h="827884" w="1543512">
                <a:moveTo>
                  <a:pt x="0" y="0"/>
                </a:moveTo>
                <a:lnTo>
                  <a:pt x="1543513" y="0"/>
                </a:lnTo>
                <a:lnTo>
                  <a:pt x="1543513" y="827884"/>
                </a:lnTo>
                <a:lnTo>
                  <a:pt x="0" y="8278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399470" y="7946096"/>
            <a:ext cx="3105588" cy="554851"/>
          </a:xfrm>
          <a:custGeom>
            <a:avLst/>
            <a:gdLst/>
            <a:ahLst/>
            <a:cxnLst/>
            <a:rect r="r" b="b" t="t" l="l"/>
            <a:pathLst>
              <a:path h="554851" w="3105588">
                <a:moveTo>
                  <a:pt x="0" y="0"/>
                </a:moveTo>
                <a:lnTo>
                  <a:pt x="3105589" y="0"/>
                </a:lnTo>
                <a:lnTo>
                  <a:pt x="3105589" y="554851"/>
                </a:lnTo>
                <a:lnTo>
                  <a:pt x="0" y="55485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5009634" y="7006352"/>
            <a:ext cx="805331" cy="1281627"/>
          </a:xfrm>
          <a:custGeom>
            <a:avLst/>
            <a:gdLst/>
            <a:ahLst/>
            <a:cxnLst/>
            <a:rect r="r" b="b" t="t" l="l"/>
            <a:pathLst>
              <a:path h="1281627" w="805331">
                <a:moveTo>
                  <a:pt x="0" y="0"/>
                </a:moveTo>
                <a:lnTo>
                  <a:pt x="805331" y="0"/>
                </a:lnTo>
                <a:lnTo>
                  <a:pt x="805331" y="1281626"/>
                </a:lnTo>
                <a:lnTo>
                  <a:pt x="0" y="128162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8474051" y="2170816"/>
            <a:ext cx="830645" cy="926800"/>
          </a:xfrm>
          <a:custGeom>
            <a:avLst/>
            <a:gdLst/>
            <a:ahLst/>
            <a:cxnLst/>
            <a:rect r="r" b="b" t="t" l="l"/>
            <a:pathLst>
              <a:path h="926800" w="830645">
                <a:moveTo>
                  <a:pt x="0" y="0"/>
                </a:moveTo>
                <a:lnTo>
                  <a:pt x="830645" y="0"/>
                </a:lnTo>
                <a:lnTo>
                  <a:pt x="830645" y="926801"/>
                </a:lnTo>
                <a:lnTo>
                  <a:pt x="0" y="926801"/>
                </a:lnTo>
                <a:lnTo>
                  <a:pt x="0" y="0"/>
                </a:lnTo>
                <a:close/>
              </a:path>
            </a:pathLst>
          </a:custGeom>
          <a:blipFill>
            <a:blip r:embed="rId10"/>
            <a:stretch>
              <a:fillRect l="0" t="0" r="0" b="0"/>
            </a:stretch>
          </a:blipFill>
        </p:spPr>
      </p:sp>
      <p:sp>
        <p:nvSpPr>
          <p:cNvPr name="Freeform 8" id="8"/>
          <p:cNvSpPr/>
          <p:nvPr/>
        </p:nvSpPr>
        <p:spPr>
          <a:xfrm flipH="false" flipV="false" rot="0">
            <a:off x="8474051" y="4149625"/>
            <a:ext cx="830645" cy="926800"/>
          </a:xfrm>
          <a:custGeom>
            <a:avLst/>
            <a:gdLst/>
            <a:ahLst/>
            <a:cxnLst/>
            <a:rect r="r" b="b" t="t" l="l"/>
            <a:pathLst>
              <a:path h="926800" w="830645">
                <a:moveTo>
                  <a:pt x="0" y="0"/>
                </a:moveTo>
                <a:lnTo>
                  <a:pt x="830645" y="0"/>
                </a:lnTo>
                <a:lnTo>
                  <a:pt x="830645" y="926800"/>
                </a:lnTo>
                <a:lnTo>
                  <a:pt x="0" y="926800"/>
                </a:lnTo>
                <a:lnTo>
                  <a:pt x="0" y="0"/>
                </a:lnTo>
                <a:close/>
              </a:path>
            </a:pathLst>
          </a:custGeom>
          <a:blipFill>
            <a:blip r:embed="rId10"/>
            <a:stretch>
              <a:fillRect l="0" t="0" r="0" b="0"/>
            </a:stretch>
          </a:blipFill>
        </p:spPr>
      </p:sp>
      <p:sp>
        <p:nvSpPr>
          <p:cNvPr name="Freeform 9" id="9"/>
          <p:cNvSpPr/>
          <p:nvPr/>
        </p:nvSpPr>
        <p:spPr>
          <a:xfrm flipH="false" flipV="false" rot="0">
            <a:off x="8518512" y="6079551"/>
            <a:ext cx="830645" cy="926800"/>
          </a:xfrm>
          <a:custGeom>
            <a:avLst/>
            <a:gdLst/>
            <a:ahLst/>
            <a:cxnLst/>
            <a:rect r="r" b="b" t="t" l="l"/>
            <a:pathLst>
              <a:path h="926800" w="830645">
                <a:moveTo>
                  <a:pt x="0" y="0"/>
                </a:moveTo>
                <a:lnTo>
                  <a:pt x="830645" y="0"/>
                </a:lnTo>
                <a:lnTo>
                  <a:pt x="830645" y="926801"/>
                </a:lnTo>
                <a:lnTo>
                  <a:pt x="0" y="926801"/>
                </a:lnTo>
                <a:lnTo>
                  <a:pt x="0" y="0"/>
                </a:lnTo>
                <a:close/>
              </a:path>
            </a:pathLst>
          </a:custGeom>
          <a:blipFill>
            <a:blip r:embed="rId10"/>
            <a:stretch>
              <a:fillRect l="0" t="0" r="0" b="0"/>
            </a:stretch>
          </a:blipFill>
        </p:spPr>
      </p:sp>
      <p:pic>
        <p:nvPicPr>
          <p:cNvPr name="Picture 10" id="10"/>
          <p:cNvPicPr>
            <a:picLocks noChangeAspect="true"/>
          </p:cNvPicPr>
          <p:nvPr/>
        </p:nvPicPr>
        <p:blipFill>
          <a:blip r:embed="rId11"/>
          <a:srcRect l="0" t="0" r="0" b="0"/>
          <a:stretch>
            <a:fillRect/>
          </a:stretch>
        </p:blipFill>
        <p:spPr>
          <a:xfrm flipH="false" flipV="false" rot="0">
            <a:off x="1120268" y="3426518"/>
            <a:ext cx="4481711" cy="4481711"/>
          </a:xfrm>
          <a:prstGeom prst="rect">
            <a:avLst/>
          </a:prstGeom>
        </p:spPr>
      </p:pic>
      <p:sp>
        <p:nvSpPr>
          <p:cNvPr name="Freeform 11" id="11"/>
          <p:cNvSpPr/>
          <p:nvPr/>
        </p:nvSpPr>
        <p:spPr>
          <a:xfrm flipH="false" flipV="false" rot="0">
            <a:off x="4763459" y="2312277"/>
            <a:ext cx="2103011" cy="1992150"/>
          </a:xfrm>
          <a:custGeom>
            <a:avLst/>
            <a:gdLst/>
            <a:ahLst/>
            <a:cxnLst/>
            <a:rect r="r" b="b" t="t" l="l"/>
            <a:pathLst>
              <a:path h="1992150" w="2103011">
                <a:moveTo>
                  <a:pt x="0" y="0"/>
                </a:moveTo>
                <a:lnTo>
                  <a:pt x="2103011" y="0"/>
                </a:lnTo>
                <a:lnTo>
                  <a:pt x="2103011" y="1992150"/>
                </a:lnTo>
                <a:lnTo>
                  <a:pt x="0" y="1992150"/>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12" id="12"/>
          <p:cNvSpPr txBox="true"/>
          <p:nvPr/>
        </p:nvSpPr>
        <p:spPr>
          <a:xfrm rot="0">
            <a:off x="7171152" y="9113898"/>
            <a:ext cx="2324294" cy="298328"/>
          </a:xfrm>
          <a:prstGeom prst="rect">
            <a:avLst/>
          </a:prstGeom>
        </p:spPr>
        <p:txBody>
          <a:bodyPr anchor="t" rtlCol="false" tIns="0" lIns="0" bIns="0" rIns="0">
            <a:spAutoFit/>
          </a:bodyPr>
          <a:lstStyle/>
          <a:p>
            <a:pPr algn="ctr">
              <a:lnSpc>
                <a:spcPts val="2241"/>
              </a:lnSpc>
              <a:spcBef>
                <a:spcPct val="0"/>
              </a:spcBef>
            </a:pPr>
            <a:r>
              <a:rPr lang="en-US" sz="2075">
                <a:solidFill>
                  <a:srgbClr val="FFFFFF"/>
                </a:solidFill>
                <a:latin typeface="Gruppo"/>
                <a:ea typeface="Gruppo"/>
                <a:cs typeface="Gruppo"/>
                <a:sym typeface="Gruppo"/>
              </a:rPr>
              <a:t>page 06</a:t>
            </a:r>
          </a:p>
        </p:txBody>
      </p:sp>
      <p:sp>
        <p:nvSpPr>
          <p:cNvPr name="TextBox 13" id="13"/>
          <p:cNvSpPr txBox="true"/>
          <p:nvPr/>
        </p:nvSpPr>
        <p:spPr>
          <a:xfrm rot="0">
            <a:off x="1372043" y="1046513"/>
            <a:ext cx="5799109" cy="863267"/>
          </a:xfrm>
          <a:prstGeom prst="rect">
            <a:avLst/>
          </a:prstGeom>
        </p:spPr>
        <p:txBody>
          <a:bodyPr anchor="t" rtlCol="false" tIns="0" lIns="0" bIns="0" rIns="0">
            <a:spAutoFit/>
          </a:bodyPr>
          <a:lstStyle/>
          <a:p>
            <a:pPr algn="l">
              <a:lnSpc>
                <a:spcPts val="6880"/>
              </a:lnSpc>
            </a:pPr>
            <a:r>
              <a:rPr lang="en-US" sz="5460">
                <a:solidFill>
                  <a:srgbClr val="FFFFFF"/>
                </a:solidFill>
                <a:latin typeface="HK Modular"/>
                <a:ea typeface="HK Modular"/>
                <a:cs typeface="HK Modular"/>
                <a:sym typeface="HK Modular"/>
              </a:rPr>
              <a:t>SOLUTIONS:</a:t>
            </a:r>
          </a:p>
        </p:txBody>
      </p:sp>
      <p:sp>
        <p:nvSpPr>
          <p:cNvPr name="TextBox 14" id="14"/>
          <p:cNvSpPr txBox="true"/>
          <p:nvPr/>
        </p:nvSpPr>
        <p:spPr>
          <a:xfrm rot="0">
            <a:off x="9495446" y="2425704"/>
            <a:ext cx="2254952" cy="385232"/>
          </a:xfrm>
          <a:prstGeom prst="rect">
            <a:avLst/>
          </a:prstGeom>
        </p:spPr>
        <p:txBody>
          <a:bodyPr anchor="t" rtlCol="false" tIns="0" lIns="0" bIns="0" rIns="0">
            <a:spAutoFit/>
          </a:bodyPr>
          <a:lstStyle/>
          <a:p>
            <a:pPr algn="l">
              <a:lnSpc>
                <a:spcPts val="2999"/>
              </a:lnSpc>
              <a:spcBef>
                <a:spcPct val="0"/>
              </a:spcBef>
            </a:pPr>
            <a:r>
              <a:rPr lang="en-US" b="true" sz="2777">
                <a:solidFill>
                  <a:srgbClr val="FFFFFF"/>
                </a:solidFill>
                <a:latin typeface="Raleway Bold"/>
                <a:ea typeface="Raleway Bold"/>
                <a:cs typeface="Raleway Bold"/>
                <a:sym typeface="Raleway Bold"/>
              </a:rPr>
              <a:t>Encryption</a:t>
            </a:r>
          </a:p>
        </p:txBody>
      </p:sp>
      <p:sp>
        <p:nvSpPr>
          <p:cNvPr name="TextBox 15" id="15"/>
          <p:cNvSpPr txBox="true"/>
          <p:nvPr/>
        </p:nvSpPr>
        <p:spPr>
          <a:xfrm rot="0">
            <a:off x="9495446" y="2944286"/>
            <a:ext cx="7001911" cy="756707"/>
          </a:xfrm>
          <a:prstGeom prst="rect">
            <a:avLst/>
          </a:prstGeom>
        </p:spPr>
        <p:txBody>
          <a:bodyPr anchor="t" rtlCol="false" tIns="0" lIns="0" bIns="0" rIns="0">
            <a:spAutoFit/>
          </a:bodyPr>
          <a:lstStyle/>
          <a:p>
            <a:pPr algn="l">
              <a:lnSpc>
                <a:spcPts val="2999"/>
              </a:lnSpc>
              <a:spcBef>
                <a:spcPct val="0"/>
              </a:spcBef>
            </a:pPr>
            <a:r>
              <a:rPr lang="en-US" sz="2777">
                <a:solidFill>
                  <a:srgbClr val="FFFFFF"/>
                </a:solidFill>
                <a:latin typeface="Raleway"/>
                <a:ea typeface="Raleway"/>
                <a:cs typeface="Raleway"/>
                <a:sym typeface="Raleway"/>
              </a:rPr>
              <a:t>Use secure communication protocols to protect data.</a:t>
            </a:r>
          </a:p>
        </p:txBody>
      </p:sp>
      <p:sp>
        <p:nvSpPr>
          <p:cNvPr name="TextBox 16" id="16"/>
          <p:cNvSpPr txBox="true"/>
          <p:nvPr/>
        </p:nvSpPr>
        <p:spPr>
          <a:xfrm rot="0">
            <a:off x="8723670" y="2424539"/>
            <a:ext cx="420330" cy="363011"/>
          </a:xfrm>
          <a:prstGeom prst="rect">
            <a:avLst/>
          </a:prstGeom>
        </p:spPr>
        <p:txBody>
          <a:bodyPr anchor="t" rtlCol="false" tIns="0" lIns="0" bIns="0" rIns="0">
            <a:spAutoFit/>
          </a:bodyPr>
          <a:lstStyle/>
          <a:p>
            <a:pPr algn="ctr">
              <a:lnSpc>
                <a:spcPts val="2781"/>
              </a:lnSpc>
              <a:spcBef>
                <a:spcPct val="0"/>
              </a:spcBef>
            </a:pPr>
            <a:r>
              <a:rPr lang="en-US" b="true" sz="2575">
                <a:solidFill>
                  <a:srgbClr val="FFFFFF"/>
                </a:solidFill>
                <a:latin typeface="Raleway Bold"/>
                <a:ea typeface="Raleway Bold"/>
                <a:cs typeface="Raleway Bold"/>
                <a:sym typeface="Raleway Bold"/>
              </a:rPr>
              <a:t>1.</a:t>
            </a:r>
          </a:p>
        </p:txBody>
      </p:sp>
      <p:sp>
        <p:nvSpPr>
          <p:cNvPr name="TextBox 17" id="17"/>
          <p:cNvSpPr txBox="true"/>
          <p:nvPr/>
        </p:nvSpPr>
        <p:spPr>
          <a:xfrm rot="0">
            <a:off x="9495446" y="4396318"/>
            <a:ext cx="4195730" cy="385232"/>
          </a:xfrm>
          <a:prstGeom prst="rect">
            <a:avLst/>
          </a:prstGeom>
        </p:spPr>
        <p:txBody>
          <a:bodyPr anchor="t" rtlCol="false" tIns="0" lIns="0" bIns="0" rIns="0">
            <a:spAutoFit/>
          </a:bodyPr>
          <a:lstStyle/>
          <a:p>
            <a:pPr algn="l">
              <a:lnSpc>
                <a:spcPts val="2999"/>
              </a:lnSpc>
              <a:spcBef>
                <a:spcPct val="0"/>
              </a:spcBef>
            </a:pPr>
            <a:r>
              <a:rPr lang="en-US" b="true" sz="2777">
                <a:solidFill>
                  <a:srgbClr val="FFFFFF"/>
                </a:solidFill>
                <a:latin typeface="Raleway Bold"/>
                <a:ea typeface="Raleway Bold"/>
                <a:cs typeface="Raleway Bold"/>
                <a:sym typeface="Raleway Bold"/>
              </a:rPr>
              <a:t>Standardized Protocols:</a:t>
            </a:r>
          </a:p>
        </p:txBody>
      </p:sp>
      <p:sp>
        <p:nvSpPr>
          <p:cNvPr name="TextBox 18" id="18"/>
          <p:cNvSpPr txBox="true"/>
          <p:nvPr/>
        </p:nvSpPr>
        <p:spPr>
          <a:xfrm rot="0">
            <a:off x="9495446" y="4910666"/>
            <a:ext cx="7001911" cy="756707"/>
          </a:xfrm>
          <a:prstGeom prst="rect">
            <a:avLst/>
          </a:prstGeom>
        </p:spPr>
        <p:txBody>
          <a:bodyPr anchor="t" rtlCol="false" tIns="0" lIns="0" bIns="0" rIns="0">
            <a:spAutoFit/>
          </a:bodyPr>
          <a:lstStyle/>
          <a:p>
            <a:pPr algn="l">
              <a:lnSpc>
                <a:spcPts val="2999"/>
              </a:lnSpc>
              <a:spcBef>
                <a:spcPct val="0"/>
              </a:spcBef>
            </a:pPr>
            <a:r>
              <a:rPr lang="en-US" sz="2777">
                <a:solidFill>
                  <a:srgbClr val="FFFFFF"/>
                </a:solidFill>
                <a:latin typeface="Raleway"/>
                <a:ea typeface="Raleway"/>
                <a:cs typeface="Raleway"/>
                <a:sym typeface="Raleway"/>
              </a:rPr>
              <a:t>Adopt Common protocols like MQTT or CoAP  for seamless integration.</a:t>
            </a:r>
          </a:p>
        </p:txBody>
      </p:sp>
      <p:sp>
        <p:nvSpPr>
          <p:cNvPr name="TextBox 19" id="19"/>
          <p:cNvSpPr txBox="true"/>
          <p:nvPr/>
        </p:nvSpPr>
        <p:spPr>
          <a:xfrm rot="0">
            <a:off x="8723670" y="4450122"/>
            <a:ext cx="420330" cy="363011"/>
          </a:xfrm>
          <a:prstGeom prst="rect">
            <a:avLst/>
          </a:prstGeom>
        </p:spPr>
        <p:txBody>
          <a:bodyPr anchor="t" rtlCol="false" tIns="0" lIns="0" bIns="0" rIns="0">
            <a:spAutoFit/>
          </a:bodyPr>
          <a:lstStyle/>
          <a:p>
            <a:pPr algn="ctr">
              <a:lnSpc>
                <a:spcPts val="2781"/>
              </a:lnSpc>
              <a:spcBef>
                <a:spcPct val="0"/>
              </a:spcBef>
            </a:pPr>
            <a:r>
              <a:rPr lang="en-US" b="true" sz="2575">
                <a:solidFill>
                  <a:srgbClr val="FFFFFF"/>
                </a:solidFill>
                <a:latin typeface="Raleway Bold"/>
                <a:ea typeface="Raleway Bold"/>
                <a:cs typeface="Raleway Bold"/>
                <a:sym typeface="Raleway Bold"/>
              </a:rPr>
              <a:t>2.</a:t>
            </a:r>
          </a:p>
        </p:txBody>
      </p:sp>
      <p:sp>
        <p:nvSpPr>
          <p:cNvPr name="TextBox 20" id="20"/>
          <p:cNvSpPr txBox="true"/>
          <p:nvPr/>
        </p:nvSpPr>
        <p:spPr>
          <a:xfrm rot="0">
            <a:off x="8723670" y="6364623"/>
            <a:ext cx="420330" cy="363011"/>
          </a:xfrm>
          <a:prstGeom prst="rect">
            <a:avLst/>
          </a:prstGeom>
        </p:spPr>
        <p:txBody>
          <a:bodyPr anchor="t" rtlCol="false" tIns="0" lIns="0" bIns="0" rIns="0">
            <a:spAutoFit/>
          </a:bodyPr>
          <a:lstStyle/>
          <a:p>
            <a:pPr algn="ctr">
              <a:lnSpc>
                <a:spcPts val="2781"/>
              </a:lnSpc>
              <a:spcBef>
                <a:spcPct val="0"/>
              </a:spcBef>
            </a:pPr>
            <a:r>
              <a:rPr lang="en-US" b="true" sz="2575">
                <a:solidFill>
                  <a:srgbClr val="FFFFFF"/>
                </a:solidFill>
                <a:latin typeface="Raleway Bold"/>
                <a:ea typeface="Raleway Bold"/>
                <a:cs typeface="Raleway Bold"/>
                <a:sym typeface="Raleway Bold"/>
              </a:rPr>
              <a:t>3.</a:t>
            </a:r>
          </a:p>
        </p:txBody>
      </p:sp>
      <p:sp>
        <p:nvSpPr>
          <p:cNvPr name="TextBox 21" id="21"/>
          <p:cNvSpPr txBox="true"/>
          <p:nvPr/>
        </p:nvSpPr>
        <p:spPr>
          <a:xfrm rot="0">
            <a:off x="9495446" y="6364623"/>
            <a:ext cx="4195730" cy="385232"/>
          </a:xfrm>
          <a:prstGeom prst="rect">
            <a:avLst/>
          </a:prstGeom>
        </p:spPr>
        <p:txBody>
          <a:bodyPr anchor="t" rtlCol="false" tIns="0" lIns="0" bIns="0" rIns="0">
            <a:spAutoFit/>
          </a:bodyPr>
          <a:lstStyle/>
          <a:p>
            <a:pPr algn="l">
              <a:lnSpc>
                <a:spcPts val="2999"/>
              </a:lnSpc>
              <a:spcBef>
                <a:spcPct val="0"/>
              </a:spcBef>
            </a:pPr>
            <a:r>
              <a:rPr lang="en-US" b="true" sz="2777">
                <a:solidFill>
                  <a:srgbClr val="FFFFFF"/>
                </a:solidFill>
                <a:latin typeface="Raleway Bold"/>
                <a:ea typeface="Raleway Bold"/>
                <a:cs typeface="Raleway Bold"/>
                <a:sym typeface="Raleway Bold"/>
              </a:rPr>
              <a:t>Edge Computing:</a:t>
            </a:r>
          </a:p>
        </p:txBody>
      </p:sp>
      <p:sp>
        <p:nvSpPr>
          <p:cNvPr name="TextBox 22" id="22"/>
          <p:cNvSpPr txBox="true"/>
          <p:nvPr/>
        </p:nvSpPr>
        <p:spPr>
          <a:xfrm rot="0">
            <a:off x="9495446" y="6855254"/>
            <a:ext cx="7001911" cy="756707"/>
          </a:xfrm>
          <a:prstGeom prst="rect">
            <a:avLst/>
          </a:prstGeom>
        </p:spPr>
        <p:txBody>
          <a:bodyPr anchor="t" rtlCol="false" tIns="0" lIns="0" bIns="0" rIns="0">
            <a:spAutoFit/>
          </a:bodyPr>
          <a:lstStyle/>
          <a:p>
            <a:pPr algn="l">
              <a:lnSpc>
                <a:spcPts val="2999"/>
              </a:lnSpc>
              <a:spcBef>
                <a:spcPct val="0"/>
              </a:spcBef>
            </a:pPr>
            <a:r>
              <a:rPr lang="en-US" sz="2777">
                <a:solidFill>
                  <a:srgbClr val="FFFFFF"/>
                </a:solidFill>
                <a:latin typeface="Raleway"/>
                <a:ea typeface="Raleway"/>
                <a:cs typeface="Raleway"/>
                <a:sym typeface="Raleway"/>
              </a:rPr>
              <a:t>Process data locally (at the edge) t0 reduce latency and cloud dependency.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C4D">
                <a:alpha val="100000"/>
              </a:srgbClr>
            </a:gs>
            <a:gs pos="100000">
              <a:srgbClr val="3B616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311307" cy="1232629"/>
          </a:xfrm>
          <a:custGeom>
            <a:avLst/>
            <a:gdLst/>
            <a:ahLst/>
            <a:cxnLst/>
            <a:rect r="r" b="b" t="t" l="l"/>
            <a:pathLst>
              <a:path h="1232629" w="1311307">
                <a:moveTo>
                  <a:pt x="0" y="0"/>
                </a:moveTo>
                <a:lnTo>
                  <a:pt x="1311307" y="0"/>
                </a:lnTo>
                <a:lnTo>
                  <a:pt x="1311307" y="1232629"/>
                </a:lnTo>
                <a:lnTo>
                  <a:pt x="0" y="12326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7100117" y="0"/>
            <a:ext cx="1187883" cy="637137"/>
          </a:xfrm>
          <a:custGeom>
            <a:avLst/>
            <a:gdLst/>
            <a:ahLst/>
            <a:cxnLst/>
            <a:rect r="r" b="b" t="t" l="l"/>
            <a:pathLst>
              <a:path h="637137" w="1187883">
                <a:moveTo>
                  <a:pt x="0" y="0"/>
                </a:moveTo>
                <a:lnTo>
                  <a:pt x="1187883" y="0"/>
                </a:lnTo>
                <a:lnTo>
                  <a:pt x="1187883" y="637137"/>
                </a:lnTo>
                <a:lnTo>
                  <a:pt x="0" y="6371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5837355" y="0"/>
            <a:ext cx="1187883" cy="637137"/>
          </a:xfrm>
          <a:custGeom>
            <a:avLst/>
            <a:gdLst/>
            <a:ahLst/>
            <a:cxnLst/>
            <a:rect r="r" b="b" t="t" l="l"/>
            <a:pathLst>
              <a:path h="637137" w="1187883">
                <a:moveTo>
                  <a:pt x="0" y="0"/>
                </a:moveTo>
                <a:lnTo>
                  <a:pt x="1187883" y="0"/>
                </a:lnTo>
                <a:lnTo>
                  <a:pt x="1187883" y="637137"/>
                </a:lnTo>
                <a:lnTo>
                  <a:pt x="0" y="6371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0" y="9638921"/>
            <a:ext cx="3627402" cy="648079"/>
          </a:xfrm>
          <a:custGeom>
            <a:avLst/>
            <a:gdLst/>
            <a:ahLst/>
            <a:cxnLst/>
            <a:rect r="r" b="b" t="t" l="l"/>
            <a:pathLst>
              <a:path h="648079" w="3627402">
                <a:moveTo>
                  <a:pt x="0" y="0"/>
                </a:moveTo>
                <a:lnTo>
                  <a:pt x="3627402" y="0"/>
                </a:lnTo>
                <a:lnTo>
                  <a:pt x="3627402" y="648079"/>
                </a:lnTo>
                <a:lnTo>
                  <a:pt x="0" y="6480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3542306" y="2042644"/>
            <a:ext cx="4139118" cy="6617775"/>
          </a:xfrm>
          <a:custGeom>
            <a:avLst/>
            <a:gdLst/>
            <a:ahLst/>
            <a:cxnLst/>
            <a:rect r="r" b="b" t="t" l="l"/>
            <a:pathLst>
              <a:path h="6617775" w="4139118">
                <a:moveTo>
                  <a:pt x="0" y="0"/>
                </a:moveTo>
                <a:lnTo>
                  <a:pt x="4139118" y="0"/>
                </a:lnTo>
                <a:lnTo>
                  <a:pt x="4139118" y="6617775"/>
                </a:lnTo>
                <a:lnTo>
                  <a:pt x="0" y="661777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1311307" y="3179646"/>
            <a:ext cx="11867583" cy="3836110"/>
          </a:xfrm>
          <a:prstGeom prst="rect">
            <a:avLst/>
          </a:prstGeom>
        </p:spPr>
        <p:txBody>
          <a:bodyPr anchor="t" rtlCol="false" tIns="0" lIns="0" bIns="0" rIns="0">
            <a:spAutoFit/>
          </a:bodyPr>
          <a:lstStyle/>
          <a:p>
            <a:pPr algn="l">
              <a:lnSpc>
                <a:spcPts val="3415"/>
              </a:lnSpc>
            </a:pPr>
          </a:p>
          <a:p>
            <a:pPr algn="l">
              <a:lnSpc>
                <a:spcPts val="3415"/>
              </a:lnSpc>
              <a:spcBef>
                <a:spcPct val="0"/>
              </a:spcBef>
            </a:pPr>
            <a:r>
              <a:rPr lang="en-US" sz="3162">
                <a:solidFill>
                  <a:srgbClr val="FFFFFF"/>
                </a:solidFill>
                <a:latin typeface="Raleway Light"/>
                <a:ea typeface="Raleway Light"/>
                <a:cs typeface="Raleway Light"/>
                <a:sym typeface="Raleway Light"/>
              </a:rPr>
              <a:t>In Nepal like country it is primarily used in agriculture for soil moisture and weather monitoring, helping farmers optimize irrigation and improve crop yields in regions like Chitwan and Nawalparasi. They are also used in environment monitoring to track air quality in cities like kathmandu and detect floods in rivers such as koshi and Narayani. Additionally, these systems play a role in water management, monitoring water levels and quality in projects like the Melamchi water supply project.</a:t>
            </a:r>
          </a:p>
        </p:txBody>
      </p:sp>
      <p:grpSp>
        <p:nvGrpSpPr>
          <p:cNvPr name="Group 8" id="8"/>
          <p:cNvGrpSpPr>
            <a:grpSpLocks noChangeAspect="true"/>
          </p:cNvGrpSpPr>
          <p:nvPr/>
        </p:nvGrpSpPr>
        <p:grpSpPr>
          <a:xfrm rot="0">
            <a:off x="13166072" y="2697707"/>
            <a:ext cx="4891586" cy="4891586"/>
            <a:chOff x="0" y="0"/>
            <a:chExt cx="14840029" cy="14840029"/>
          </a:xfrm>
        </p:grpSpPr>
        <p:sp>
          <p:nvSpPr>
            <p:cNvPr name="Freeform 9" id="9"/>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F2F2F2"/>
            </a:solidFill>
          </p:spPr>
        </p:sp>
        <p:sp>
          <p:nvSpPr>
            <p:cNvPr name="Freeform 10" id="10"/>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00FFFF"/>
            </a:solidFill>
          </p:spPr>
        </p:sp>
        <p:sp>
          <p:nvSpPr>
            <p:cNvPr name="Freeform 11" id="11"/>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10"/>
              <a:stretch>
                <a:fillRect l="223" t="0" r="223" b="0"/>
              </a:stretch>
            </a:blipFill>
          </p:spPr>
        </p:sp>
      </p:grpSp>
      <p:sp>
        <p:nvSpPr>
          <p:cNvPr name="TextBox 12" id="12"/>
          <p:cNvSpPr txBox="true"/>
          <p:nvPr/>
        </p:nvSpPr>
        <p:spPr>
          <a:xfrm rot="0">
            <a:off x="6415451" y="9340593"/>
            <a:ext cx="2324294" cy="298328"/>
          </a:xfrm>
          <a:prstGeom prst="rect">
            <a:avLst/>
          </a:prstGeom>
        </p:spPr>
        <p:txBody>
          <a:bodyPr anchor="t" rtlCol="false" tIns="0" lIns="0" bIns="0" rIns="0">
            <a:spAutoFit/>
          </a:bodyPr>
          <a:lstStyle/>
          <a:p>
            <a:pPr algn="ctr">
              <a:lnSpc>
                <a:spcPts val="2241"/>
              </a:lnSpc>
              <a:spcBef>
                <a:spcPct val="0"/>
              </a:spcBef>
            </a:pPr>
            <a:r>
              <a:rPr lang="en-US" sz="2075">
                <a:solidFill>
                  <a:srgbClr val="FFFFFF"/>
                </a:solidFill>
                <a:latin typeface="Gruppo"/>
                <a:ea typeface="Gruppo"/>
                <a:cs typeface="Gruppo"/>
                <a:sym typeface="Gruppo"/>
              </a:rPr>
              <a:t>page 07</a:t>
            </a:r>
          </a:p>
        </p:txBody>
      </p:sp>
      <p:sp>
        <p:nvSpPr>
          <p:cNvPr name="TextBox 13" id="13"/>
          <p:cNvSpPr txBox="true"/>
          <p:nvPr/>
        </p:nvSpPr>
        <p:spPr>
          <a:xfrm rot="0">
            <a:off x="1898128" y="1403149"/>
            <a:ext cx="9863415" cy="863267"/>
          </a:xfrm>
          <a:prstGeom prst="rect">
            <a:avLst/>
          </a:prstGeom>
        </p:spPr>
        <p:txBody>
          <a:bodyPr anchor="t" rtlCol="false" tIns="0" lIns="0" bIns="0" rIns="0">
            <a:spAutoFit/>
          </a:bodyPr>
          <a:lstStyle/>
          <a:p>
            <a:pPr algn="l">
              <a:lnSpc>
                <a:spcPts val="6880"/>
              </a:lnSpc>
            </a:pPr>
            <a:r>
              <a:rPr lang="en-US" sz="5460">
                <a:solidFill>
                  <a:srgbClr val="FFFFFF"/>
                </a:solidFill>
                <a:latin typeface="HK Modular"/>
                <a:ea typeface="HK Modular"/>
                <a:cs typeface="HK Modular"/>
                <a:sym typeface="HK Modular"/>
              </a:rPr>
              <a:t>USE OF IT IN NEPAL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C4D">
                <a:alpha val="100000"/>
              </a:srgbClr>
            </a:gs>
            <a:gs pos="100000">
              <a:srgbClr val="3B616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028700" cy="966978"/>
          </a:xfrm>
          <a:custGeom>
            <a:avLst/>
            <a:gdLst/>
            <a:ahLst/>
            <a:cxnLst/>
            <a:rect r="r" b="b" t="t" l="l"/>
            <a:pathLst>
              <a:path h="966978" w="1028700">
                <a:moveTo>
                  <a:pt x="0" y="0"/>
                </a:moveTo>
                <a:lnTo>
                  <a:pt x="1028700" y="0"/>
                </a:lnTo>
                <a:lnTo>
                  <a:pt x="1028700" y="966978"/>
                </a:lnTo>
                <a:lnTo>
                  <a:pt x="0" y="96697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869272" y="33153"/>
            <a:ext cx="1418728" cy="760954"/>
          </a:xfrm>
          <a:custGeom>
            <a:avLst/>
            <a:gdLst/>
            <a:ahLst/>
            <a:cxnLst/>
            <a:rect r="r" b="b" t="t" l="l"/>
            <a:pathLst>
              <a:path h="760954" w="1418728">
                <a:moveTo>
                  <a:pt x="0" y="0"/>
                </a:moveTo>
                <a:lnTo>
                  <a:pt x="1418728" y="0"/>
                </a:lnTo>
                <a:lnTo>
                  <a:pt x="1418728" y="760955"/>
                </a:lnTo>
                <a:lnTo>
                  <a:pt x="0" y="76095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5599177" y="44350"/>
            <a:ext cx="1397853" cy="749758"/>
          </a:xfrm>
          <a:custGeom>
            <a:avLst/>
            <a:gdLst/>
            <a:ahLst/>
            <a:cxnLst/>
            <a:rect r="r" b="b" t="t" l="l"/>
            <a:pathLst>
              <a:path h="749758" w="1397853">
                <a:moveTo>
                  <a:pt x="0" y="0"/>
                </a:moveTo>
                <a:lnTo>
                  <a:pt x="1397853" y="0"/>
                </a:lnTo>
                <a:lnTo>
                  <a:pt x="1397853" y="749758"/>
                </a:lnTo>
                <a:lnTo>
                  <a:pt x="0" y="7497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0" y="9708231"/>
            <a:ext cx="3239462" cy="578769"/>
          </a:xfrm>
          <a:custGeom>
            <a:avLst/>
            <a:gdLst/>
            <a:ahLst/>
            <a:cxnLst/>
            <a:rect r="r" b="b" t="t" l="l"/>
            <a:pathLst>
              <a:path h="578769" w="3239462">
                <a:moveTo>
                  <a:pt x="0" y="0"/>
                </a:moveTo>
                <a:lnTo>
                  <a:pt x="3239462" y="0"/>
                </a:lnTo>
                <a:lnTo>
                  <a:pt x="3239462" y="578769"/>
                </a:lnTo>
                <a:lnTo>
                  <a:pt x="0" y="57876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198710" y="3746478"/>
            <a:ext cx="3537375" cy="3537375"/>
          </a:xfrm>
          <a:custGeom>
            <a:avLst/>
            <a:gdLst/>
            <a:ahLst/>
            <a:cxnLst/>
            <a:rect r="r" b="b" t="t" l="l"/>
            <a:pathLst>
              <a:path h="3537375" w="3537375">
                <a:moveTo>
                  <a:pt x="0" y="0"/>
                </a:moveTo>
                <a:lnTo>
                  <a:pt x="3537375" y="0"/>
                </a:lnTo>
                <a:lnTo>
                  <a:pt x="3537375" y="3537375"/>
                </a:lnTo>
                <a:lnTo>
                  <a:pt x="0" y="353737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1028700" y="3312478"/>
            <a:ext cx="1243808" cy="1387791"/>
          </a:xfrm>
          <a:custGeom>
            <a:avLst/>
            <a:gdLst/>
            <a:ahLst/>
            <a:cxnLst/>
            <a:rect r="r" b="b" t="t" l="l"/>
            <a:pathLst>
              <a:path h="1387791" w="1243808">
                <a:moveTo>
                  <a:pt x="0" y="0"/>
                </a:moveTo>
                <a:lnTo>
                  <a:pt x="1243808" y="0"/>
                </a:lnTo>
                <a:lnTo>
                  <a:pt x="1243808" y="1387791"/>
                </a:lnTo>
                <a:lnTo>
                  <a:pt x="0" y="1387791"/>
                </a:lnTo>
                <a:lnTo>
                  <a:pt x="0" y="0"/>
                </a:lnTo>
                <a:close/>
              </a:path>
            </a:pathLst>
          </a:custGeom>
          <a:blipFill>
            <a:blip r:embed="rId10"/>
            <a:stretch>
              <a:fillRect l="0" t="0" r="0" b="0"/>
            </a:stretch>
          </a:blipFill>
        </p:spPr>
      </p:sp>
      <p:sp>
        <p:nvSpPr>
          <p:cNvPr name="TextBox 8" id="8"/>
          <p:cNvSpPr txBox="true"/>
          <p:nvPr/>
        </p:nvSpPr>
        <p:spPr>
          <a:xfrm rot="0">
            <a:off x="6394620" y="9717756"/>
            <a:ext cx="2324294" cy="298328"/>
          </a:xfrm>
          <a:prstGeom prst="rect">
            <a:avLst/>
          </a:prstGeom>
        </p:spPr>
        <p:txBody>
          <a:bodyPr anchor="t" rtlCol="false" tIns="0" lIns="0" bIns="0" rIns="0">
            <a:spAutoFit/>
          </a:bodyPr>
          <a:lstStyle/>
          <a:p>
            <a:pPr algn="ctr">
              <a:lnSpc>
                <a:spcPts val="2241"/>
              </a:lnSpc>
              <a:spcBef>
                <a:spcPct val="0"/>
              </a:spcBef>
            </a:pPr>
            <a:r>
              <a:rPr lang="en-US" sz="2075">
                <a:solidFill>
                  <a:srgbClr val="FFFFFF"/>
                </a:solidFill>
                <a:latin typeface="Gruppo"/>
                <a:ea typeface="Gruppo"/>
                <a:cs typeface="Gruppo"/>
                <a:sym typeface="Gruppo"/>
              </a:rPr>
              <a:t>page 08</a:t>
            </a:r>
          </a:p>
        </p:txBody>
      </p:sp>
      <p:sp>
        <p:nvSpPr>
          <p:cNvPr name="TextBox 9" id="9"/>
          <p:cNvSpPr txBox="true"/>
          <p:nvPr/>
        </p:nvSpPr>
        <p:spPr>
          <a:xfrm rot="0">
            <a:off x="1619731" y="1169680"/>
            <a:ext cx="14669545" cy="863267"/>
          </a:xfrm>
          <a:prstGeom prst="rect">
            <a:avLst/>
          </a:prstGeom>
        </p:spPr>
        <p:txBody>
          <a:bodyPr anchor="t" rtlCol="false" tIns="0" lIns="0" bIns="0" rIns="0">
            <a:spAutoFit/>
          </a:bodyPr>
          <a:lstStyle/>
          <a:p>
            <a:pPr algn="ctr">
              <a:lnSpc>
                <a:spcPts val="6880"/>
              </a:lnSpc>
            </a:pPr>
            <a:r>
              <a:rPr lang="en-US" sz="5460">
                <a:solidFill>
                  <a:srgbClr val="FFFFFF"/>
                </a:solidFill>
                <a:latin typeface="HK Modular"/>
                <a:ea typeface="HK Modular"/>
                <a:cs typeface="HK Modular"/>
                <a:sym typeface="HK Modular"/>
              </a:rPr>
              <a:t>CHALLENGE OF IT IN NEPAL</a:t>
            </a:r>
          </a:p>
        </p:txBody>
      </p:sp>
      <p:sp>
        <p:nvSpPr>
          <p:cNvPr name="TextBox 10" id="10"/>
          <p:cNvSpPr txBox="true"/>
          <p:nvPr/>
        </p:nvSpPr>
        <p:spPr>
          <a:xfrm rot="0">
            <a:off x="1650604" y="4598463"/>
            <a:ext cx="2810275" cy="1214581"/>
          </a:xfrm>
          <a:prstGeom prst="rect">
            <a:avLst/>
          </a:prstGeom>
        </p:spPr>
        <p:txBody>
          <a:bodyPr anchor="t" rtlCol="false" tIns="0" lIns="0" bIns="0" rIns="0">
            <a:spAutoFit/>
          </a:bodyPr>
          <a:lstStyle/>
          <a:p>
            <a:pPr algn="ctr">
              <a:lnSpc>
                <a:spcPts val="3199"/>
              </a:lnSpc>
              <a:spcBef>
                <a:spcPct val="0"/>
              </a:spcBef>
            </a:pPr>
            <a:r>
              <a:rPr lang="en-US" b="true" sz="2962">
                <a:solidFill>
                  <a:srgbClr val="FFFFFF"/>
                </a:solidFill>
                <a:latin typeface="Raleway Bold"/>
                <a:ea typeface="Raleway Bold"/>
                <a:cs typeface="Raleway Bold"/>
                <a:sym typeface="Raleway Bold"/>
              </a:rPr>
              <a:t>limited infrastructure and funding.</a:t>
            </a:r>
          </a:p>
        </p:txBody>
      </p:sp>
      <p:sp>
        <p:nvSpPr>
          <p:cNvPr name="TextBox 11" id="11"/>
          <p:cNvSpPr txBox="true"/>
          <p:nvPr/>
        </p:nvSpPr>
        <p:spPr>
          <a:xfrm rot="0">
            <a:off x="1287054" y="3645667"/>
            <a:ext cx="727100" cy="639278"/>
          </a:xfrm>
          <a:prstGeom prst="rect">
            <a:avLst/>
          </a:prstGeom>
        </p:spPr>
        <p:txBody>
          <a:bodyPr anchor="t" rtlCol="false" tIns="0" lIns="0" bIns="0" rIns="0">
            <a:spAutoFit/>
          </a:bodyPr>
          <a:lstStyle/>
          <a:p>
            <a:pPr algn="ctr">
              <a:lnSpc>
                <a:spcPts val="4811"/>
              </a:lnSpc>
              <a:spcBef>
                <a:spcPct val="0"/>
              </a:spcBef>
            </a:pPr>
            <a:r>
              <a:rPr lang="en-US" b="true" sz="4455">
                <a:solidFill>
                  <a:srgbClr val="FFFFFF"/>
                </a:solidFill>
                <a:latin typeface="Raleway Bold"/>
                <a:ea typeface="Raleway Bold"/>
                <a:cs typeface="Raleway Bold"/>
                <a:sym typeface="Raleway Bold"/>
              </a:rPr>
              <a:t>1.</a:t>
            </a:r>
          </a:p>
        </p:txBody>
      </p:sp>
      <p:sp>
        <p:nvSpPr>
          <p:cNvPr name="Freeform 12" id="12"/>
          <p:cNvSpPr/>
          <p:nvPr/>
        </p:nvSpPr>
        <p:spPr>
          <a:xfrm flipH="false" flipV="false" rot="0">
            <a:off x="5442459" y="3820019"/>
            <a:ext cx="3390294" cy="3390294"/>
          </a:xfrm>
          <a:custGeom>
            <a:avLst/>
            <a:gdLst/>
            <a:ahLst/>
            <a:cxnLst/>
            <a:rect r="r" b="b" t="t" l="l"/>
            <a:pathLst>
              <a:path h="3390294" w="3390294">
                <a:moveTo>
                  <a:pt x="0" y="0"/>
                </a:moveTo>
                <a:lnTo>
                  <a:pt x="3390294" y="0"/>
                </a:lnTo>
                <a:lnTo>
                  <a:pt x="3390294" y="3390294"/>
                </a:lnTo>
                <a:lnTo>
                  <a:pt x="0" y="339029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3" id="13"/>
          <p:cNvSpPr/>
          <p:nvPr/>
        </p:nvSpPr>
        <p:spPr>
          <a:xfrm flipH="false" flipV="false" rot="0">
            <a:off x="5205871" y="3252360"/>
            <a:ext cx="1156698" cy="1387791"/>
          </a:xfrm>
          <a:custGeom>
            <a:avLst/>
            <a:gdLst/>
            <a:ahLst/>
            <a:cxnLst/>
            <a:rect r="r" b="b" t="t" l="l"/>
            <a:pathLst>
              <a:path h="1387791" w="1156698">
                <a:moveTo>
                  <a:pt x="0" y="0"/>
                </a:moveTo>
                <a:lnTo>
                  <a:pt x="1156698" y="0"/>
                </a:lnTo>
                <a:lnTo>
                  <a:pt x="1156698" y="1387792"/>
                </a:lnTo>
                <a:lnTo>
                  <a:pt x="0" y="1387792"/>
                </a:lnTo>
                <a:lnTo>
                  <a:pt x="0" y="0"/>
                </a:lnTo>
                <a:close/>
              </a:path>
            </a:pathLst>
          </a:custGeom>
          <a:blipFill>
            <a:blip r:embed="rId10"/>
            <a:stretch>
              <a:fillRect l="-952" t="0" r="-6578" b="0"/>
            </a:stretch>
          </a:blipFill>
        </p:spPr>
      </p:sp>
      <p:sp>
        <p:nvSpPr>
          <p:cNvPr name="TextBox 14" id="14"/>
          <p:cNvSpPr txBox="true"/>
          <p:nvPr/>
        </p:nvSpPr>
        <p:spPr>
          <a:xfrm rot="0">
            <a:off x="5746376" y="4796544"/>
            <a:ext cx="3086377" cy="818419"/>
          </a:xfrm>
          <a:prstGeom prst="rect">
            <a:avLst/>
          </a:prstGeom>
        </p:spPr>
        <p:txBody>
          <a:bodyPr anchor="t" rtlCol="false" tIns="0" lIns="0" bIns="0" rIns="0">
            <a:spAutoFit/>
          </a:bodyPr>
          <a:lstStyle/>
          <a:p>
            <a:pPr algn="ctr">
              <a:lnSpc>
                <a:spcPts val="3199"/>
              </a:lnSpc>
              <a:spcBef>
                <a:spcPct val="0"/>
              </a:spcBef>
            </a:pPr>
            <a:r>
              <a:rPr lang="en-US" b="true" sz="2962">
                <a:solidFill>
                  <a:srgbClr val="FFFFFF"/>
                </a:solidFill>
                <a:latin typeface="Raleway Bold"/>
                <a:ea typeface="Raleway Bold"/>
                <a:cs typeface="Raleway Bold"/>
                <a:sym typeface="Raleway Bold"/>
              </a:rPr>
              <a:t>lack of technical experties</a:t>
            </a:r>
          </a:p>
        </p:txBody>
      </p:sp>
      <p:sp>
        <p:nvSpPr>
          <p:cNvPr name="TextBox 15" id="15"/>
          <p:cNvSpPr txBox="true"/>
          <p:nvPr/>
        </p:nvSpPr>
        <p:spPr>
          <a:xfrm rot="0">
            <a:off x="5466152" y="3584784"/>
            <a:ext cx="727100" cy="639278"/>
          </a:xfrm>
          <a:prstGeom prst="rect">
            <a:avLst/>
          </a:prstGeom>
        </p:spPr>
        <p:txBody>
          <a:bodyPr anchor="t" rtlCol="false" tIns="0" lIns="0" bIns="0" rIns="0">
            <a:spAutoFit/>
          </a:bodyPr>
          <a:lstStyle/>
          <a:p>
            <a:pPr algn="ctr">
              <a:lnSpc>
                <a:spcPts val="4811"/>
              </a:lnSpc>
              <a:spcBef>
                <a:spcPct val="0"/>
              </a:spcBef>
            </a:pPr>
            <a:r>
              <a:rPr lang="en-US" b="true" sz="4455">
                <a:solidFill>
                  <a:srgbClr val="FFFFFF"/>
                </a:solidFill>
                <a:latin typeface="Raleway Bold"/>
                <a:ea typeface="Raleway Bold"/>
                <a:cs typeface="Raleway Bold"/>
                <a:sym typeface="Raleway Bold"/>
              </a:rPr>
              <a:t>2.</a:t>
            </a:r>
          </a:p>
        </p:txBody>
      </p:sp>
      <p:sp>
        <p:nvSpPr>
          <p:cNvPr name="Freeform 16" id="16"/>
          <p:cNvSpPr/>
          <p:nvPr/>
        </p:nvSpPr>
        <p:spPr>
          <a:xfrm flipH="false" flipV="false" rot="0">
            <a:off x="9645250" y="3895951"/>
            <a:ext cx="3314362" cy="3314362"/>
          </a:xfrm>
          <a:custGeom>
            <a:avLst/>
            <a:gdLst/>
            <a:ahLst/>
            <a:cxnLst/>
            <a:rect r="r" b="b" t="t" l="l"/>
            <a:pathLst>
              <a:path h="3314362" w="3314362">
                <a:moveTo>
                  <a:pt x="0" y="0"/>
                </a:moveTo>
                <a:lnTo>
                  <a:pt x="3314362" y="0"/>
                </a:lnTo>
                <a:lnTo>
                  <a:pt x="3314362" y="3314362"/>
                </a:lnTo>
                <a:lnTo>
                  <a:pt x="0" y="331436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7" id="17"/>
          <p:cNvSpPr/>
          <p:nvPr/>
        </p:nvSpPr>
        <p:spPr>
          <a:xfrm flipH="false" flipV="false" rot="0">
            <a:off x="9281700" y="3252360"/>
            <a:ext cx="1110445" cy="1238991"/>
          </a:xfrm>
          <a:custGeom>
            <a:avLst/>
            <a:gdLst/>
            <a:ahLst/>
            <a:cxnLst/>
            <a:rect r="r" b="b" t="t" l="l"/>
            <a:pathLst>
              <a:path h="1238991" w="1110445">
                <a:moveTo>
                  <a:pt x="0" y="0"/>
                </a:moveTo>
                <a:lnTo>
                  <a:pt x="1110446" y="0"/>
                </a:lnTo>
                <a:lnTo>
                  <a:pt x="1110446" y="1238991"/>
                </a:lnTo>
                <a:lnTo>
                  <a:pt x="0" y="1238991"/>
                </a:lnTo>
                <a:lnTo>
                  <a:pt x="0" y="0"/>
                </a:lnTo>
                <a:close/>
              </a:path>
            </a:pathLst>
          </a:custGeom>
          <a:blipFill>
            <a:blip r:embed="rId10"/>
            <a:stretch>
              <a:fillRect l="0" t="0" r="0" b="0"/>
            </a:stretch>
          </a:blipFill>
        </p:spPr>
      </p:sp>
      <p:sp>
        <p:nvSpPr>
          <p:cNvPr name="TextBox 18" id="18"/>
          <p:cNvSpPr txBox="true"/>
          <p:nvPr/>
        </p:nvSpPr>
        <p:spPr>
          <a:xfrm rot="0">
            <a:off x="9936450" y="4719319"/>
            <a:ext cx="2731963" cy="818419"/>
          </a:xfrm>
          <a:prstGeom prst="rect">
            <a:avLst/>
          </a:prstGeom>
        </p:spPr>
        <p:txBody>
          <a:bodyPr anchor="t" rtlCol="false" tIns="0" lIns="0" bIns="0" rIns="0">
            <a:spAutoFit/>
          </a:bodyPr>
          <a:lstStyle/>
          <a:p>
            <a:pPr algn="ctr">
              <a:lnSpc>
                <a:spcPts val="3199"/>
              </a:lnSpc>
              <a:spcBef>
                <a:spcPct val="0"/>
              </a:spcBef>
            </a:pPr>
            <a:r>
              <a:rPr lang="en-US" b="true" sz="2962">
                <a:solidFill>
                  <a:srgbClr val="FFFFFF"/>
                </a:solidFill>
                <a:latin typeface="Raleway Bold"/>
                <a:ea typeface="Raleway Bold"/>
                <a:cs typeface="Raleway Bold"/>
                <a:sym typeface="Raleway Bold"/>
              </a:rPr>
              <a:t>Geographic challenges</a:t>
            </a:r>
          </a:p>
        </p:txBody>
      </p:sp>
      <p:sp>
        <p:nvSpPr>
          <p:cNvPr name="TextBox 19" id="19"/>
          <p:cNvSpPr txBox="true"/>
          <p:nvPr/>
        </p:nvSpPr>
        <p:spPr>
          <a:xfrm rot="0">
            <a:off x="9543813" y="3519430"/>
            <a:ext cx="727100" cy="639278"/>
          </a:xfrm>
          <a:prstGeom prst="rect">
            <a:avLst/>
          </a:prstGeom>
        </p:spPr>
        <p:txBody>
          <a:bodyPr anchor="t" rtlCol="false" tIns="0" lIns="0" bIns="0" rIns="0">
            <a:spAutoFit/>
          </a:bodyPr>
          <a:lstStyle/>
          <a:p>
            <a:pPr algn="ctr">
              <a:lnSpc>
                <a:spcPts val="4811"/>
              </a:lnSpc>
              <a:spcBef>
                <a:spcPct val="0"/>
              </a:spcBef>
            </a:pPr>
            <a:r>
              <a:rPr lang="en-US" b="true" sz="4455">
                <a:solidFill>
                  <a:srgbClr val="FFFFFF"/>
                </a:solidFill>
                <a:latin typeface="Raleway Bold"/>
                <a:ea typeface="Raleway Bold"/>
                <a:cs typeface="Raleway Bold"/>
                <a:sym typeface="Raleway Bold"/>
              </a:rPr>
              <a:t>3.</a:t>
            </a:r>
          </a:p>
        </p:txBody>
      </p:sp>
      <p:sp>
        <p:nvSpPr>
          <p:cNvPr name="Freeform 20" id="20"/>
          <p:cNvSpPr/>
          <p:nvPr/>
        </p:nvSpPr>
        <p:spPr>
          <a:xfrm flipH="false" flipV="false" rot="0">
            <a:off x="13944938" y="3857985"/>
            <a:ext cx="3314362" cy="3314362"/>
          </a:xfrm>
          <a:custGeom>
            <a:avLst/>
            <a:gdLst/>
            <a:ahLst/>
            <a:cxnLst/>
            <a:rect r="r" b="b" t="t" l="l"/>
            <a:pathLst>
              <a:path h="3314362" w="3314362">
                <a:moveTo>
                  <a:pt x="0" y="0"/>
                </a:moveTo>
                <a:lnTo>
                  <a:pt x="3314362" y="0"/>
                </a:lnTo>
                <a:lnTo>
                  <a:pt x="3314362" y="3314362"/>
                </a:lnTo>
                <a:lnTo>
                  <a:pt x="0" y="331436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1" id="21"/>
          <p:cNvSpPr/>
          <p:nvPr/>
        </p:nvSpPr>
        <p:spPr>
          <a:xfrm flipH="false" flipV="false" rot="0">
            <a:off x="13586966" y="3312478"/>
            <a:ext cx="1110445" cy="1238991"/>
          </a:xfrm>
          <a:custGeom>
            <a:avLst/>
            <a:gdLst/>
            <a:ahLst/>
            <a:cxnLst/>
            <a:rect r="r" b="b" t="t" l="l"/>
            <a:pathLst>
              <a:path h="1238991" w="1110445">
                <a:moveTo>
                  <a:pt x="0" y="0"/>
                </a:moveTo>
                <a:lnTo>
                  <a:pt x="1110446" y="0"/>
                </a:lnTo>
                <a:lnTo>
                  <a:pt x="1110446" y="1238991"/>
                </a:lnTo>
                <a:lnTo>
                  <a:pt x="0" y="1238991"/>
                </a:lnTo>
                <a:lnTo>
                  <a:pt x="0" y="0"/>
                </a:lnTo>
                <a:close/>
              </a:path>
            </a:pathLst>
          </a:custGeom>
          <a:blipFill>
            <a:blip r:embed="rId10"/>
            <a:stretch>
              <a:fillRect l="0" t="0" r="0" b="0"/>
            </a:stretch>
          </a:blipFill>
        </p:spPr>
      </p:sp>
      <p:sp>
        <p:nvSpPr>
          <p:cNvPr name="TextBox 22" id="22"/>
          <p:cNvSpPr txBox="true"/>
          <p:nvPr/>
        </p:nvSpPr>
        <p:spPr>
          <a:xfrm rot="0">
            <a:off x="13970311" y="3645667"/>
            <a:ext cx="727100" cy="639278"/>
          </a:xfrm>
          <a:prstGeom prst="rect">
            <a:avLst/>
          </a:prstGeom>
        </p:spPr>
        <p:txBody>
          <a:bodyPr anchor="t" rtlCol="false" tIns="0" lIns="0" bIns="0" rIns="0">
            <a:spAutoFit/>
          </a:bodyPr>
          <a:lstStyle/>
          <a:p>
            <a:pPr algn="ctr">
              <a:lnSpc>
                <a:spcPts val="4811"/>
              </a:lnSpc>
              <a:spcBef>
                <a:spcPct val="0"/>
              </a:spcBef>
            </a:pPr>
            <a:r>
              <a:rPr lang="en-US" b="true" sz="4455">
                <a:solidFill>
                  <a:srgbClr val="FFFFFF"/>
                </a:solidFill>
                <a:latin typeface="Raleway Bold"/>
                <a:ea typeface="Raleway Bold"/>
                <a:cs typeface="Raleway Bold"/>
                <a:sym typeface="Raleway Bold"/>
              </a:rPr>
              <a:t>4.</a:t>
            </a:r>
          </a:p>
        </p:txBody>
      </p:sp>
      <p:sp>
        <p:nvSpPr>
          <p:cNvPr name="TextBox 23" id="23"/>
          <p:cNvSpPr txBox="true"/>
          <p:nvPr/>
        </p:nvSpPr>
        <p:spPr>
          <a:xfrm rot="0">
            <a:off x="14236137" y="4796544"/>
            <a:ext cx="2731963" cy="818419"/>
          </a:xfrm>
          <a:prstGeom prst="rect">
            <a:avLst/>
          </a:prstGeom>
        </p:spPr>
        <p:txBody>
          <a:bodyPr anchor="t" rtlCol="false" tIns="0" lIns="0" bIns="0" rIns="0">
            <a:spAutoFit/>
          </a:bodyPr>
          <a:lstStyle/>
          <a:p>
            <a:pPr algn="ctr">
              <a:lnSpc>
                <a:spcPts val="3199"/>
              </a:lnSpc>
              <a:spcBef>
                <a:spcPct val="0"/>
              </a:spcBef>
            </a:pPr>
            <a:r>
              <a:rPr lang="en-US" b="true" sz="2962">
                <a:solidFill>
                  <a:srgbClr val="FFFFFF"/>
                </a:solidFill>
                <a:latin typeface="Raleway Bold"/>
                <a:ea typeface="Raleway Bold"/>
                <a:cs typeface="Raleway Bold"/>
                <a:sym typeface="Raleway Bold"/>
              </a:rPr>
              <a:t>Policy and Regulation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C4D">
                <a:alpha val="100000"/>
              </a:srgbClr>
            </a:gs>
            <a:gs pos="100000">
              <a:srgbClr val="3B616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393383" cy="1309780"/>
          </a:xfrm>
          <a:custGeom>
            <a:avLst/>
            <a:gdLst/>
            <a:ahLst/>
            <a:cxnLst/>
            <a:rect r="r" b="b" t="t" l="l"/>
            <a:pathLst>
              <a:path h="1309780" w="1393383">
                <a:moveTo>
                  <a:pt x="0" y="0"/>
                </a:moveTo>
                <a:lnTo>
                  <a:pt x="1393383" y="0"/>
                </a:lnTo>
                <a:lnTo>
                  <a:pt x="1393383" y="1309780"/>
                </a:lnTo>
                <a:lnTo>
                  <a:pt x="0" y="13097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7067018" y="0"/>
            <a:ext cx="1220982" cy="654890"/>
          </a:xfrm>
          <a:custGeom>
            <a:avLst/>
            <a:gdLst/>
            <a:ahLst/>
            <a:cxnLst/>
            <a:rect r="r" b="b" t="t" l="l"/>
            <a:pathLst>
              <a:path h="654890" w="1220982">
                <a:moveTo>
                  <a:pt x="0" y="0"/>
                </a:moveTo>
                <a:lnTo>
                  <a:pt x="1220982" y="0"/>
                </a:lnTo>
                <a:lnTo>
                  <a:pt x="1220982" y="654890"/>
                </a:lnTo>
                <a:lnTo>
                  <a:pt x="0" y="65489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5556985" y="0"/>
            <a:ext cx="1510033" cy="809927"/>
          </a:xfrm>
          <a:custGeom>
            <a:avLst/>
            <a:gdLst/>
            <a:ahLst/>
            <a:cxnLst/>
            <a:rect r="r" b="b" t="t" l="l"/>
            <a:pathLst>
              <a:path h="809927" w="1510033">
                <a:moveTo>
                  <a:pt x="0" y="0"/>
                </a:moveTo>
                <a:lnTo>
                  <a:pt x="1510033" y="0"/>
                </a:lnTo>
                <a:lnTo>
                  <a:pt x="1510033" y="809927"/>
                </a:lnTo>
                <a:lnTo>
                  <a:pt x="0" y="8099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0" y="9705922"/>
            <a:ext cx="3252384" cy="581078"/>
          </a:xfrm>
          <a:custGeom>
            <a:avLst/>
            <a:gdLst/>
            <a:ahLst/>
            <a:cxnLst/>
            <a:rect r="r" b="b" t="t" l="l"/>
            <a:pathLst>
              <a:path h="581078" w="3252384">
                <a:moveTo>
                  <a:pt x="0" y="0"/>
                </a:moveTo>
                <a:lnTo>
                  <a:pt x="3252384" y="0"/>
                </a:lnTo>
                <a:lnTo>
                  <a:pt x="3252384" y="581078"/>
                </a:lnTo>
                <a:lnTo>
                  <a:pt x="0" y="58107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776071" y="1585054"/>
            <a:ext cx="984533" cy="1566814"/>
          </a:xfrm>
          <a:custGeom>
            <a:avLst/>
            <a:gdLst/>
            <a:ahLst/>
            <a:cxnLst/>
            <a:rect r="r" b="b" t="t" l="l"/>
            <a:pathLst>
              <a:path h="1566814" w="984533">
                <a:moveTo>
                  <a:pt x="0" y="0"/>
                </a:moveTo>
                <a:lnTo>
                  <a:pt x="984533" y="0"/>
                </a:lnTo>
                <a:lnTo>
                  <a:pt x="984533" y="1566814"/>
                </a:lnTo>
                <a:lnTo>
                  <a:pt x="0" y="156681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7698638" y="9407594"/>
            <a:ext cx="2324294" cy="298328"/>
          </a:xfrm>
          <a:prstGeom prst="rect">
            <a:avLst/>
          </a:prstGeom>
        </p:spPr>
        <p:txBody>
          <a:bodyPr anchor="t" rtlCol="false" tIns="0" lIns="0" bIns="0" rIns="0">
            <a:spAutoFit/>
          </a:bodyPr>
          <a:lstStyle/>
          <a:p>
            <a:pPr algn="ctr">
              <a:lnSpc>
                <a:spcPts val="2241"/>
              </a:lnSpc>
              <a:spcBef>
                <a:spcPct val="0"/>
              </a:spcBef>
            </a:pPr>
            <a:r>
              <a:rPr lang="en-US" sz="2075">
                <a:solidFill>
                  <a:srgbClr val="FFFFFF"/>
                </a:solidFill>
                <a:latin typeface="Gruppo"/>
                <a:ea typeface="Gruppo"/>
                <a:cs typeface="Gruppo"/>
                <a:sym typeface="Gruppo"/>
              </a:rPr>
              <a:t>page 09</a:t>
            </a:r>
          </a:p>
        </p:txBody>
      </p:sp>
      <p:sp>
        <p:nvSpPr>
          <p:cNvPr name="TextBox 8" id="8"/>
          <p:cNvSpPr txBox="true"/>
          <p:nvPr/>
        </p:nvSpPr>
        <p:spPr>
          <a:xfrm rot="0">
            <a:off x="1393383" y="3454567"/>
            <a:ext cx="5799109" cy="2596817"/>
          </a:xfrm>
          <a:prstGeom prst="rect">
            <a:avLst/>
          </a:prstGeom>
        </p:spPr>
        <p:txBody>
          <a:bodyPr anchor="t" rtlCol="false" tIns="0" lIns="0" bIns="0" rIns="0">
            <a:spAutoFit/>
          </a:bodyPr>
          <a:lstStyle/>
          <a:p>
            <a:pPr algn="l">
              <a:lnSpc>
                <a:spcPts val="6880"/>
              </a:lnSpc>
            </a:pPr>
            <a:r>
              <a:rPr lang="en-US" sz="5460">
                <a:solidFill>
                  <a:srgbClr val="FFFFFF"/>
                </a:solidFill>
                <a:latin typeface="HK Modular"/>
                <a:ea typeface="HK Modular"/>
                <a:cs typeface="HK Modular"/>
                <a:sym typeface="HK Modular"/>
              </a:rPr>
              <a:t>FUTURE POTENTIAL IN NEPAL</a:t>
            </a:r>
          </a:p>
        </p:txBody>
      </p:sp>
      <p:sp>
        <p:nvSpPr>
          <p:cNvPr name="TextBox 9" id="9"/>
          <p:cNvSpPr txBox="true"/>
          <p:nvPr/>
        </p:nvSpPr>
        <p:spPr>
          <a:xfrm rot="0">
            <a:off x="8714860" y="1931623"/>
            <a:ext cx="3004269" cy="437751"/>
          </a:xfrm>
          <a:prstGeom prst="rect">
            <a:avLst/>
          </a:prstGeom>
        </p:spPr>
        <p:txBody>
          <a:bodyPr anchor="t" rtlCol="false" tIns="0" lIns="0" bIns="0" rIns="0">
            <a:spAutoFit/>
          </a:bodyPr>
          <a:lstStyle/>
          <a:p>
            <a:pPr algn="l">
              <a:lnSpc>
                <a:spcPts val="3380"/>
              </a:lnSpc>
              <a:spcBef>
                <a:spcPct val="0"/>
              </a:spcBef>
            </a:pPr>
            <a:r>
              <a:rPr lang="en-US" b="true" sz="3130">
                <a:solidFill>
                  <a:srgbClr val="FFFFFF"/>
                </a:solidFill>
                <a:latin typeface="Raleway Bold"/>
                <a:ea typeface="Raleway Bold"/>
                <a:cs typeface="Raleway Bold"/>
                <a:sym typeface="Raleway Bold"/>
              </a:rPr>
              <a:t>In Agriculture</a:t>
            </a:r>
          </a:p>
        </p:txBody>
      </p:sp>
      <p:sp>
        <p:nvSpPr>
          <p:cNvPr name="TextBox 10" id="10"/>
          <p:cNvSpPr txBox="true"/>
          <p:nvPr/>
        </p:nvSpPr>
        <p:spPr>
          <a:xfrm rot="0">
            <a:off x="8714860" y="2721974"/>
            <a:ext cx="7890573" cy="1274994"/>
          </a:xfrm>
          <a:prstGeom prst="rect">
            <a:avLst/>
          </a:prstGeom>
        </p:spPr>
        <p:txBody>
          <a:bodyPr anchor="t" rtlCol="false" tIns="0" lIns="0" bIns="0" rIns="0">
            <a:spAutoFit/>
          </a:bodyPr>
          <a:lstStyle/>
          <a:p>
            <a:pPr algn="l">
              <a:lnSpc>
                <a:spcPts val="3380"/>
              </a:lnSpc>
              <a:spcBef>
                <a:spcPct val="0"/>
              </a:spcBef>
            </a:pPr>
            <a:r>
              <a:rPr lang="en-US" sz="3130">
                <a:solidFill>
                  <a:srgbClr val="FFFFFF"/>
                </a:solidFill>
                <a:latin typeface="Raleway"/>
                <a:ea typeface="Raleway"/>
                <a:cs typeface="Raleway"/>
                <a:sym typeface="Raleway"/>
              </a:rPr>
              <a:t>Sensor can optimize irrigation, fertilization, and pest control, boosting crop yields and reducing resource waste.</a:t>
            </a:r>
          </a:p>
        </p:txBody>
      </p:sp>
      <p:sp>
        <p:nvSpPr>
          <p:cNvPr name="Freeform 11" id="11"/>
          <p:cNvSpPr/>
          <p:nvPr/>
        </p:nvSpPr>
        <p:spPr>
          <a:xfrm flipH="false" flipV="false" rot="0">
            <a:off x="7442040" y="1648973"/>
            <a:ext cx="936068" cy="1044427"/>
          </a:xfrm>
          <a:custGeom>
            <a:avLst/>
            <a:gdLst/>
            <a:ahLst/>
            <a:cxnLst/>
            <a:rect r="r" b="b" t="t" l="l"/>
            <a:pathLst>
              <a:path h="1044427" w="936068">
                <a:moveTo>
                  <a:pt x="0" y="0"/>
                </a:moveTo>
                <a:lnTo>
                  <a:pt x="936068" y="0"/>
                </a:lnTo>
                <a:lnTo>
                  <a:pt x="936068" y="1044426"/>
                </a:lnTo>
                <a:lnTo>
                  <a:pt x="0" y="1044426"/>
                </a:lnTo>
                <a:lnTo>
                  <a:pt x="0" y="0"/>
                </a:lnTo>
                <a:close/>
              </a:path>
            </a:pathLst>
          </a:custGeom>
          <a:blipFill>
            <a:blip r:embed="rId10"/>
            <a:stretch>
              <a:fillRect l="0" t="0" r="0" b="0"/>
            </a:stretch>
          </a:blipFill>
        </p:spPr>
      </p:sp>
      <p:sp>
        <p:nvSpPr>
          <p:cNvPr name="TextBox 12" id="12"/>
          <p:cNvSpPr txBox="true"/>
          <p:nvPr/>
        </p:nvSpPr>
        <p:spPr>
          <a:xfrm rot="0">
            <a:off x="7698638" y="1883416"/>
            <a:ext cx="473677" cy="422235"/>
          </a:xfrm>
          <a:prstGeom prst="rect">
            <a:avLst/>
          </a:prstGeom>
        </p:spPr>
        <p:txBody>
          <a:bodyPr anchor="t" rtlCol="false" tIns="0" lIns="0" bIns="0" rIns="0">
            <a:spAutoFit/>
          </a:bodyPr>
          <a:lstStyle/>
          <a:p>
            <a:pPr algn="ctr">
              <a:lnSpc>
                <a:spcPts val="3134"/>
              </a:lnSpc>
              <a:spcBef>
                <a:spcPct val="0"/>
              </a:spcBef>
            </a:pPr>
            <a:r>
              <a:rPr lang="en-US" b="true" sz="2902">
                <a:solidFill>
                  <a:srgbClr val="FFFFFF"/>
                </a:solidFill>
                <a:latin typeface="Raleway Bold"/>
                <a:ea typeface="Raleway Bold"/>
                <a:cs typeface="Raleway Bold"/>
                <a:sym typeface="Raleway Bold"/>
              </a:rPr>
              <a:t>1.</a:t>
            </a:r>
          </a:p>
        </p:txBody>
      </p:sp>
      <p:sp>
        <p:nvSpPr>
          <p:cNvPr name="TextBox 13" id="13"/>
          <p:cNvSpPr txBox="true"/>
          <p:nvPr/>
        </p:nvSpPr>
        <p:spPr>
          <a:xfrm rot="0">
            <a:off x="8714860" y="5172075"/>
            <a:ext cx="5637325" cy="856373"/>
          </a:xfrm>
          <a:prstGeom prst="rect">
            <a:avLst/>
          </a:prstGeom>
        </p:spPr>
        <p:txBody>
          <a:bodyPr anchor="t" rtlCol="false" tIns="0" lIns="0" bIns="0" rIns="0">
            <a:spAutoFit/>
          </a:bodyPr>
          <a:lstStyle/>
          <a:p>
            <a:pPr algn="l">
              <a:lnSpc>
                <a:spcPts val="3380"/>
              </a:lnSpc>
              <a:spcBef>
                <a:spcPct val="0"/>
              </a:spcBef>
            </a:pPr>
            <a:r>
              <a:rPr lang="en-US" b="true" sz="3130">
                <a:solidFill>
                  <a:srgbClr val="FFFFFF"/>
                </a:solidFill>
                <a:latin typeface="Raleway Bold"/>
                <a:ea typeface="Raleway Bold"/>
                <a:cs typeface="Raleway Bold"/>
                <a:sym typeface="Raleway Bold"/>
              </a:rPr>
              <a:t>In Water Resource Management</a:t>
            </a:r>
          </a:p>
        </p:txBody>
      </p:sp>
      <p:sp>
        <p:nvSpPr>
          <p:cNvPr name="TextBox 14" id="14"/>
          <p:cNvSpPr txBox="true"/>
          <p:nvPr/>
        </p:nvSpPr>
        <p:spPr>
          <a:xfrm rot="0">
            <a:off x="8714860" y="6112500"/>
            <a:ext cx="7890573" cy="2112237"/>
          </a:xfrm>
          <a:prstGeom prst="rect">
            <a:avLst/>
          </a:prstGeom>
        </p:spPr>
        <p:txBody>
          <a:bodyPr anchor="t" rtlCol="false" tIns="0" lIns="0" bIns="0" rIns="0">
            <a:spAutoFit/>
          </a:bodyPr>
          <a:lstStyle/>
          <a:p>
            <a:pPr algn="l">
              <a:lnSpc>
                <a:spcPts val="3380"/>
              </a:lnSpc>
              <a:spcBef>
                <a:spcPct val="0"/>
              </a:spcBef>
            </a:pPr>
            <a:r>
              <a:rPr lang="en-US" sz="3130">
                <a:solidFill>
                  <a:srgbClr val="FFFFFF"/>
                </a:solidFill>
                <a:latin typeface="Raleway"/>
                <a:ea typeface="Raleway"/>
                <a:cs typeface="Raleway"/>
                <a:sym typeface="Raleway"/>
              </a:rPr>
              <a:t>Sensors can monitor water levels and quality, ensuring sustainable use in projects like Melamchi. Sensors can identify in pipelines, reducing water loss with proper data collection.</a:t>
            </a:r>
          </a:p>
        </p:txBody>
      </p:sp>
      <p:sp>
        <p:nvSpPr>
          <p:cNvPr name="Freeform 15" id="15"/>
          <p:cNvSpPr/>
          <p:nvPr/>
        </p:nvSpPr>
        <p:spPr>
          <a:xfrm flipH="false" flipV="false" rot="0">
            <a:off x="7442040" y="5039498"/>
            <a:ext cx="936068" cy="1044427"/>
          </a:xfrm>
          <a:custGeom>
            <a:avLst/>
            <a:gdLst/>
            <a:ahLst/>
            <a:cxnLst/>
            <a:rect r="r" b="b" t="t" l="l"/>
            <a:pathLst>
              <a:path h="1044427" w="936068">
                <a:moveTo>
                  <a:pt x="0" y="0"/>
                </a:moveTo>
                <a:lnTo>
                  <a:pt x="936068" y="0"/>
                </a:lnTo>
                <a:lnTo>
                  <a:pt x="936068" y="1044427"/>
                </a:lnTo>
                <a:lnTo>
                  <a:pt x="0" y="1044427"/>
                </a:lnTo>
                <a:lnTo>
                  <a:pt x="0" y="0"/>
                </a:lnTo>
                <a:close/>
              </a:path>
            </a:pathLst>
          </a:custGeom>
          <a:blipFill>
            <a:blip r:embed="rId10"/>
            <a:stretch>
              <a:fillRect l="0" t="0" r="0" b="0"/>
            </a:stretch>
          </a:blipFill>
        </p:spPr>
      </p:sp>
      <p:sp>
        <p:nvSpPr>
          <p:cNvPr name="TextBox 16" id="16"/>
          <p:cNvSpPr txBox="true"/>
          <p:nvPr/>
        </p:nvSpPr>
        <p:spPr>
          <a:xfrm rot="0">
            <a:off x="7698638" y="5273941"/>
            <a:ext cx="473677" cy="422235"/>
          </a:xfrm>
          <a:prstGeom prst="rect">
            <a:avLst/>
          </a:prstGeom>
        </p:spPr>
        <p:txBody>
          <a:bodyPr anchor="t" rtlCol="false" tIns="0" lIns="0" bIns="0" rIns="0">
            <a:spAutoFit/>
          </a:bodyPr>
          <a:lstStyle/>
          <a:p>
            <a:pPr algn="ctr">
              <a:lnSpc>
                <a:spcPts val="3134"/>
              </a:lnSpc>
              <a:spcBef>
                <a:spcPct val="0"/>
              </a:spcBef>
            </a:pPr>
            <a:r>
              <a:rPr lang="en-US" b="true" sz="2902">
                <a:solidFill>
                  <a:srgbClr val="FFFFFF"/>
                </a:solidFill>
                <a:latin typeface="Raleway Bold"/>
                <a:ea typeface="Raleway Bold"/>
                <a:cs typeface="Raleway Bold"/>
                <a:sym typeface="Raleway Bold"/>
              </a:rPr>
              <a:t>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DAGezVGQuDA</dc:identifier>
  <dcterms:modified xsi:type="dcterms:W3CDTF">2011-08-01T06:04:30Z</dcterms:modified>
  <cp:revision>1</cp:revision>
  <dc:title>Green Blue Modern Future Technology Presentation</dc:title>
</cp:coreProperties>
</file>

<file path=docProps/thumbnail.jpeg>
</file>